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25" r:id="rId2"/>
    <p:sldMasterId id="2147483960" r:id="rId3"/>
    <p:sldMasterId id="2147484061" r:id="rId4"/>
  </p:sldMasterIdLst>
  <p:notesMasterIdLst>
    <p:notesMasterId r:id="rId84"/>
  </p:notesMasterIdLst>
  <p:sldIdLst>
    <p:sldId id="256" r:id="rId5"/>
    <p:sldId id="269" r:id="rId6"/>
    <p:sldId id="418" r:id="rId7"/>
    <p:sldId id="401" r:id="rId8"/>
    <p:sldId id="419" r:id="rId9"/>
    <p:sldId id="363" r:id="rId10"/>
    <p:sldId id="262" r:id="rId11"/>
    <p:sldId id="293" r:id="rId12"/>
    <p:sldId id="423" r:id="rId13"/>
    <p:sldId id="264" r:id="rId14"/>
    <p:sldId id="271" r:id="rId15"/>
    <p:sldId id="294" r:id="rId16"/>
    <p:sldId id="422" r:id="rId17"/>
    <p:sldId id="289" r:id="rId18"/>
    <p:sldId id="263" r:id="rId19"/>
    <p:sldId id="296" r:id="rId20"/>
    <p:sldId id="297" r:id="rId21"/>
    <p:sldId id="272" r:id="rId22"/>
    <p:sldId id="291" r:id="rId23"/>
    <p:sldId id="273" r:id="rId24"/>
    <p:sldId id="274" r:id="rId25"/>
    <p:sldId id="290" r:id="rId26"/>
    <p:sldId id="265" r:id="rId27"/>
    <p:sldId id="429" r:id="rId28"/>
    <p:sldId id="266" r:id="rId29"/>
    <p:sldId id="318" r:id="rId30"/>
    <p:sldId id="317" r:id="rId31"/>
    <p:sldId id="321" r:id="rId32"/>
    <p:sldId id="295" r:id="rId33"/>
    <p:sldId id="292" r:id="rId34"/>
    <p:sldId id="281" r:id="rId35"/>
    <p:sldId id="282" r:id="rId36"/>
    <p:sldId id="285" r:id="rId37"/>
    <p:sldId id="286" r:id="rId38"/>
    <p:sldId id="287" r:id="rId39"/>
    <p:sldId id="424" r:id="rId40"/>
    <p:sldId id="425" r:id="rId41"/>
    <p:sldId id="288" r:id="rId42"/>
    <p:sldId id="426" r:id="rId43"/>
    <p:sldId id="427" r:id="rId44"/>
    <p:sldId id="428" r:id="rId45"/>
    <p:sldId id="283" r:id="rId46"/>
    <p:sldId id="267" r:id="rId47"/>
    <p:sldId id="365" r:id="rId48"/>
    <p:sldId id="378" r:id="rId49"/>
    <p:sldId id="392" r:id="rId50"/>
    <p:sldId id="393" r:id="rId51"/>
    <p:sldId id="375" r:id="rId52"/>
    <p:sldId id="395" r:id="rId53"/>
    <p:sldId id="410" r:id="rId54"/>
    <p:sldId id="411" r:id="rId55"/>
    <p:sldId id="396" r:id="rId56"/>
    <p:sldId id="377" r:id="rId57"/>
    <p:sldId id="408" r:id="rId58"/>
    <p:sldId id="367" r:id="rId59"/>
    <p:sldId id="369" r:id="rId60"/>
    <p:sldId id="370" r:id="rId61"/>
    <p:sldId id="412" r:id="rId62"/>
    <p:sldId id="413" r:id="rId63"/>
    <p:sldId id="379" r:id="rId64"/>
    <p:sldId id="380" r:id="rId65"/>
    <p:sldId id="397" r:id="rId66"/>
    <p:sldId id="371" r:id="rId67"/>
    <p:sldId id="416" r:id="rId68"/>
    <p:sldId id="414" r:id="rId69"/>
    <p:sldId id="415" r:id="rId70"/>
    <p:sldId id="398" r:id="rId71"/>
    <p:sldId id="381" r:id="rId72"/>
    <p:sldId id="382" r:id="rId73"/>
    <p:sldId id="399" r:id="rId74"/>
    <p:sldId id="373" r:id="rId75"/>
    <p:sldId id="409" r:id="rId76"/>
    <p:sldId id="383" r:id="rId77"/>
    <p:sldId id="417" r:id="rId78"/>
    <p:sldId id="384" r:id="rId79"/>
    <p:sldId id="400" r:id="rId80"/>
    <p:sldId id="385" r:id="rId81"/>
    <p:sldId id="386" r:id="rId82"/>
    <p:sldId id="40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284E991-5A3B-48F6-BA86-7DA6CD6B9BB5}">
          <p14:sldIdLst>
            <p14:sldId id="256"/>
            <p14:sldId id="269"/>
            <p14:sldId id="418"/>
          </p14:sldIdLst>
        </p14:section>
        <p14:section name="Confidentiality with Symmetric Encryption" id="{2CB46766-3141-4BC9-9CF7-FD2B721288AF}">
          <p14:sldIdLst>
            <p14:sldId id="401"/>
            <p14:sldId id="419"/>
            <p14:sldId id="363"/>
            <p14:sldId id="262"/>
            <p14:sldId id="293"/>
            <p14:sldId id="423"/>
            <p14:sldId id="264"/>
            <p14:sldId id="271"/>
            <p14:sldId id="294"/>
            <p14:sldId id="422"/>
            <p14:sldId id="289"/>
            <p14:sldId id="263"/>
            <p14:sldId id="296"/>
            <p14:sldId id="297"/>
            <p14:sldId id="272"/>
            <p14:sldId id="291"/>
            <p14:sldId id="273"/>
            <p14:sldId id="274"/>
            <p14:sldId id="290"/>
            <p14:sldId id="265"/>
            <p14:sldId id="429"/>
            <p14:sldId id="266"/>
            <p14:sldId id="318"/>
            <p14:sldId id="317"/>
            <p14:sldId id="321"/>
            <p14:sldId id="295"/>
            <p14:sldId id="292"/>
            <p14:sldId id="281"/>
            <p14:sldId id="282"/>
            <p14:sldId id="285"/>
            <p14:sldId id="286"/>
            <p14:sldId id="287"/>
            <p14:sldId id="424"/>
            <p14:sldId id="425"/>
            <p14:sldId id="288"/>
            <p14:sldId id="426"/>
            <p14:sldId id="427"/>
            <p14:sldId id="428"/>
            <p14:sldId id="283"/>
            <p14:sldId id="267"/>
            <p14:sldId id="365"/>
            <p14:sldId id="378"/>
            <p14:sldId id="392"/>
            <p14:sldId id="393"/>
            <p14:sldId id="375"/>
            <p14:sldId id="395"/>
            <p14:sldId id="410"/>
            <p14:sldId id="411"/>
            <p14:sldId id="396"/>
          </p14:sldIdLst>
        </p14:section>
        <p14:section name="Message Authentication and Hash Functions" id="{21F98F69-3CE6-48D6-B0D6-B6C4C049756D}">
          <p14:sldIdLst>
            <p14:sldId id="377"/>
            <p14:sldId id="408"/>
            <p14:sldId id="367"/>
            <p14:sldId id="369"/>
            <p14:sldId id="370"/>
            <p14:sldId id="412"/>
            <p14:sldId id="413"/>
            <p14:sldId id="379"/>
            <p14:sldId id="380"/>
          </p14:sldIdLst>
        </p14:section>
        <p14:section name="Public-Key Encryption" id="{DC93B8F4-88D9-4446-8522-1974993EC7C8}">
          <p14:sldIdLst>
            <p14:sldId id="397"/>
            <p14:sldId id="371"/>
            <p14:sldId id="416"/>
            <p14:sldId id="414"/>
            <p14:sldId id="415"/>
            <p14:sldId id="398"/>
            <p14:sldId id="381"/>
            <p14:sldId id="382"/>
          </p14:sldIdLst>
        </p14:section>
        <p14:section name="Digital Signatures and Key Management" id="{90806B2D-6555-4C07-984D-A17564CA6784}">
          <p14:sldIdLst>
            <p14:sldId id="399"/>
            <p14:sldId id="373"/>
            <p14:sldId id="409"/>
            <p14:sldId id="383"/>
            <p14:sldId id="417"/>
          </p14:sldIdLst>
        </p14:section>
        <p14:section name="Random and Pseudorandom Numbers" id="{E0ADB677-FCA9-43FF-B806-7252CF29F2A6}">
          <p14:sldIdLst>
            <p14:sldId id="384"/>
            <p14:sldId id="400"/>
            <p14:sldId id="385"/>
          </p14:sldIdLst>
        </p14:section>
        <p14:section name="Practical Application: Encryption of Stored Data" id="{B2C22729-841D-4DA0-9357-615AAC94FA17}">
          <p14:sldIdLst>
            <p14:sldId id="386"/>
          </p14:sldIdLst>
        </p14:section>
        <p14:section name="Summary" id="{1EA41482-4AE9-4603-9AB2-91AD54E71996}">
          <p14:sldIdLst>
            <p14:sldId id="405"/>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FFCC"/>
    <a:srgbClr val="FFCCCC"/>
    <a:srgbClr val="FFFFCC"/>
    <a:srgbClr val="0000FF"/>
    <a:srgbClr val="FF9900"/>
    <a:srgbClr val="ED7D31"/>
    <a:srgbClr val="4472C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6" autoAdjust="0"/>
    <p:restoredTop sz="95023" autoAdjust="0"/>
  </p:normalViewPr>
  <p:slideViewPr>
    <p:cSldViewPr showGuides="1">
      <p:cViewPr varScale="1">
        <p:scale>
          <a:sx n="110" d="100"/>
          <a:sy n="110" d="100"/>
        </p:scale>
        <p:origin x="666" y="102"/>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457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45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458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458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5C26C61-5F31-47C4-9082-97355FA63596}"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4</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b="0" dirty="0">
                <a:latin typeface="Arial" pitchFamily="-110" charset="0"/>
                <a:ea typeface="ＭＳ Ｐゴシック" pitchFamily="-110" charset="-128"/>
                <a:cs typeface="ＭＳ Ｐゴシック" pitchFamily="-110" charset="-128"/>
              </a:rPr>
              <a:t>The universal technique for providing confidentiality for transmitted or stored</a:t>
            </a:r>
          </a:p>
          <a:p>
            <a:pPr eaLnBrk="1" hangingPunct="1"/>
            <a:r>
              <a:rPr lang="en-US" b="0" dirty="0">
                <a:latin typeface="Arial" pitchFamily="-110" charset="0"/>
                <a:ea typeface="ＭＳ Ｐゴシック" pitchFamily="-110" charset="-128"/>
                <a:cs typeface="ＭＳ Ｐゴシック" pitchFamily="-110" charset="-128"/>
              </a:rPr>
              <a:t>data is symmetric encryption.</a:t>
            </a:r>
          </a:p>
          <a:p>
            <a:pPr eaLnBrk="1" hangingPunct="1"/>
            <a:r>
              <a:rPr lang="en-US" b="0" dirty="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Symmetric encryption, also referred to as conventional encryption or single-key</a:t>
            </a:r>
          </a:p>
          <a:p>
            <a:pPr eaLnBrk="1" hangingPunct="1"/>
            <a:r>
              <a:rPr lang="en-US" b="0" dirty="0">
                <a:latin typeface="Arial" pitchFamily="-110" charset="0"/>
                <a:ea typeface="ＭＳ Ｐゴシック" pitchFamily="-110" charset="-128"/>
                <a:cs typeface="ＭＳ Ｐゴシック" pitchFamily="-110" charset="-128"/>
              </a:rPr>
              <a:t>encryption, was the only type of encryption in use prior to the introduction of public-key</a:t>
            </a:r>
          </a:p>
          <a:p>
            <a:pPr eaLnBrk="1" hangingPunct="1"/>
            <a:r>
              <a:rPr lang="en-US" b="0" dirty="0">
                <a:latin typeface="Arial" pitchFamily="-110" charset="0"/>
                <a:ea typeface="ＭＳ Ｐゴシック" pitchFamily="-110" charset="-128"/>
                <a:cs typeface="ＭＳ Ｐゴシック" pitchFamily="-110" charset="-128"/>
              </a:rPr>
              <a:t>encryption in the late 1970s. Countless individuals and groups, from Julius Caesar to the</a:t>
            </a:r>
          </a:p>
          <a:p>
            <a:pPr eaLnBrk="1" hangingPunct="1"/>
            <a:r>
              <a:rPr lang="en-US" b="0" dirty="0">
                <a:latin typeface="Arial" pitchFamily="-110" charset="0"/>
                <a:ea typeface="ＭＳ Ｐゴシック" pitchFamily="-110" charset="-128"/>
                <a:cs typeface="ＭＳ Ｐゴシック" pitchFamily="-110" charset="-128"/>
              </a:rPr>
              <a:t>German U-boat force to present-day diplomatic, military, and commercial users, have</a:t>
            </a:r>
          </a:p>
          <a:p>
            <a:pPr eaLnBrk="1" hangingPunct="1"/>
            <a:r>
              <a:rPr lang="en-US" b="0" dirty="0">
                <a:latin typeface="Arial" pitchFamily="-110" charset="0"/>
                <a:ea typeface="ＭＳ Ｐゴシック" pitchFamily="-110" charset="-128"/>
                <a:cs typeface="ＭＳ Ｐゴシック" pitchFamily="-110" charset="-128"/>
              </a:rPr>
              <a:t>used symmetric encryption for secret communication. It remains the more widely used</a:t>
            </a:r>
          </a:p>
          <a:p>
            <a:pPr eaLnBrk="1" hangingPunct="1"/>
            <a:r>
              <a:rPr lang="en-US" b="0" dirty="0">
                <a:latin typeface="Arial" pitchFamily="-110" charset="0"/>
                <a:ea typeface="ＭＳ Ｐゴシック" pitchFamily="-110" charset="-128"/>
                <a:cs typeface="ＭＳ Ｐゴシック" pitchFamily="-110" charset="-128"/>
              </a:rPr>
              <a:t>of the two types of encryption.</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b="0" dirty="0">
                <a:latin typeface="Arial" pitchFamily="-110" charset="0"/>
                <a:ea typeface="ＭＳ Ｐゴシック" pitchFamily="-110" charset="-128"/>
                <a:cs typeface="ＭＳ Ｐゴシック" pitchFamily="-110" charset="-128"/>
              </a:rPr>
              <a:t>algorithm to be such that an opponent who knows the algorithm and has</a:t>
            </a:r>
          </a:p>
          <a:p>
            <a:pPr eaLnBrk="1" hangingPunct="1"/>
            <a:r>
              <a:rPr lang="en-US" b="0" dirty="0">
                <a:latin typeface="Arial" pitchFamily="-110" charset="0"/>
                <a:ea typeface="ＭＳ Ｐゴシック" pitchFamily="-110" charset="-128"/>
                <a:cs typeface="ＭＳ Ｐゴシック" pitchFamily="-110" charset="-128"/>
              </a:rPr>
              <a:t>access to one or more </a:t>
            </a:r>
            <a:r>
              <a:rPr lang="en-US" b="0" dirty="0" err="1">
                <a:latin typeface="Arial" pitchFamily="-110" charset="0"/>
                <a:ea typeface="ＭＳ Ｐゴシック" pitchFamily="-110" charset="-128"/>
                <a:cs typeface="ＭＳ Ｐゴシック" pitchFamily="-110" charset="-128"/>
              </a:rPr>
              <a:t>ciphertexts</a:t>
            </a:r>
            <a:r>
              <a:rPr lang="en-US" b="0" dirty="0">
                <a:latin typeface="Arial" pitchFamily="-110" charset="0"/>
                <a:ea typeface="ＭＳ Ｐゴシック" pitchFamily="-110" charset="-128"/>
                <a:cs typeface="ＭＳ Ｐゴシック" pitchFamily="-110" charset="-128"/>
              </a:rPr>
              <a:t> would be unable to decipher the </a:t>
            </a:r>
            <a:r>
              <a:rPr lang="en-US" b="0" dirty="0" err="1">
                <a:latin typeface="Arial" pitchFamily="-110" charset="0"/>
                <a:ea typeface="ＭＳ Ｐゴシック" pitchFamily="-110" charset="-128"/>
                <a:cs typeface="ＭＳ Ｐゴシック" pitchFamily="-110" charset="-128"/>
              </a:rPr>
              <a:t>ciphertext</a:t>
            </a:r>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b="0" dirty="0">
                <a:latin typeface="Arial" pitchFamily="-110" charset="0"/>
                <a:ea typeface="ＭＳ Ｐゴシック" pitchFamily="-110" charset="-128"/>
                <a:cs typeface="ＭＳ Ｐゴシック" pitchFamily="-110" charset="-128"/>
              </a:rPr>
              <a:t>The opponent should be unable to decrypt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or discover the key even</a:t>
            </a:r>
          </a:p>
          <a:p>
            <a:pPr eaLnBrk="1" hangingPunct="1"/>
            <a:r>
              <a:rPr lang="en-US" b="0" dirty="0">
                <a:latin typeface="Arial" pitchFamily="-110" charset="0"/>
                <a:ea typeface="ＭＳ Ｐゴシック" pitchFamily="-110" charset="-128"/>
                <a:cs typeface="ＭＳ Ｐゴシック" pitchFamily="-110" charset="-128"/>
              </a:rPr>
              <a:t>if he or she is in possession of a number of </a:t>
            </a:r>
            <a:r>
              <a:rPr lang="en-US" b="0" dirty="0" err="1">
                <a:latin typeface="Arial" pitchFamily="-110" charset="0"/>
                <a:ea typeface="ＭＳ Ｐゴシック" pitchFamily="-110" charset="-128"/>
                <a:cs typeface="ＭＳ Ｐゴシック" pitchFamily="-110" charset="-128"/>
              </a:rPr>
              <a:t>ciphertexts</a:t>
            </a:r>
            <a:r>
              <a:rPr lang="en-US" b="0" dirty="0">
                <a:latin typeface="Arial" pitchFamily="-110" charset="0"/>
                <a:ea typeface="ＭＳ Ｐゴシック" pitchFamily="-110" charset="-128"/>
                <a:cs typeface="ＭＳ Ｐゴシック" pitchFamily="-110" charset="-128"/>
              </a:rPr>
              <a:t> together with the plaintext</a:t>
            </a:r>
          </a:p>
          <a:p>
            <a:pPr eaLnBrk="1" hangingPunct="1"/>
            <a:r>
              <a:rPr lang="en-US" b="0" dirty="0">
                <a:latin typeface="Arial" pitchFamily="-110" charset="0"/>
                <a:ea typeface="ＭＳ Ｐゴシック" pitchFamily="-110" charset="-128"/>
                <a:cs typeface="ＭＳ Ｐゴシック" pitchFamily="-110" charset="-128"/>
              </a:rPr>
              <a:t>that produced each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b="0" dirty="0">
                <a:latin typeface="Arial" pitchFamily="-110" charset="0"/>
                <a:ea typeface="ＭＳ Ｐゴシック" pitchFamily="-110" charset="-128"/>
                <a:cs typeface="ＭＳ Ｐゴシック" pitchFamily="-110" charset="-128"/>
              </a:rPr>
              <a:t>fashion and must keep the key secure. If someone can discover the key and</a:t>
            </a:r>
          </a:p>
          <a:p>
            <a:pPr eaLnBrk="1" hangingPunct="1"/>
            <a:r>
              <a:rPr lang="en-US" b="0" dirty="0">
                <a:latin typeface="Arial" pitchFamily="-110" charset="0"/>
                <a:ea typeface="ＭＳ Ｐゴシック" pitchFamily="-110" charset="-128"/>
                <a:cs typeface="ＭＳ Ｐゴシック" pitchFamily="-110" charset="-128"/>
              </a:rPr>
              <a:t>knows the algorithm, all communication using this key is readable.</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7099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53B5D66-AEDB-4B66-AF15-C0FDDFF28D37}" type="slidenum">
              <a:rPr lang="en-US" altLang="zh-TW" smtClean="0"/>
              <a:pPr/>
              <a:t>20</a:t>
            </a:fld>
            <a:endParaRPr lang="en-US" altLang="zh-TW"/>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BBE287B-9A1D-40E7-AD78-BF98001BF963}" type="slidenum">
              <a:rPr lang="en-US" altLang="zh-TW" smtClean="0"/>
              <a:pPr/>
              <a:t>21</a:t>
            </a:fld>
            <a:endParaRPr lang="en-US" altLang="zh-TW"/>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8DB0C86-FBA0-4668-BD61-36538D1FC487}" type="slidenum">
              <a:rPr lang="en-US" altLang="zh-TW" smtClean="0"/>
              <a:pPr/>
              <a:t>23</a:t>
            </a:fld>
            <a:endParaRPr lang="en-US" altLang="zh-TW"/>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7790D45A-ED8F-457B-888D-3D967A7B7E9A}" type="slidenum">
              <a:rPr lang="en-US" altLang="zh-TW" smtClean="0"/>
              <a:pPr/>
              <a:t>25</a:t>
            </a:fld>
            <a:endParaRPr lang="en-US" altLang="zh-TW"/>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1344324-4F78-44DE-B2C8-B762C522FF5B}" type="slidenum">
              <a:rPr lang="en-US" altLang="zh-TW" smtClean="0"/>
              <a:pPr/>
              <a:t>31</a:t>
            </a:fld>
            <a:endParaRPr lang="en-US" altLang="zh-TW"/>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84BE0A6A-62BA-4E9F-8805-A7C2E25D2576}" type="slidenum">
              <a:rPr lang="en-US" altLang="zh-TW" smtClean="0"/>
              <a:pPr/>
              <a:t>32</a:t>
            </a:fld>
            <a:endParaRPr lang="en-US" altLang="zh-TW"/>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BCE5E0DE-A225-47D7-BC35-2B1DCBE97E1F}" type="slidenum">
              <a:rPr lang="en-US" altLang="zh-TW" smtClean="0"/>
              <a:pPr/>
              <a:t>33</a:t>
            </a:fld>
            <a:endParaRPr lang="en-US" altLang="zh-TW"/>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B5367B63-AC54-43D8-87E8-9DCFF357F2E4}" type="slidenum">
              <a:rPr lang="en-US" altLang="zh-TW" smtClean="0"/>
              <a:pPr/>
              <a:t>34</a:t>
            </a:fld>
            <a:endParaRPr lang="en-US" altLang="zh-TW"/>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044E11CF-CCC0-45B4-BF18-DF8773AA75BA}" type="slidenum">
              <a:rPr lang="en-US" altLang="zh-TW" smtClean="0"/>
              <a:pPr/>
              <a:t>35</a:t>
            </a:fld>
            <a:endParaRPr lang="en-US" altLang="zh-TW"/>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7BAE8D9-60F6-426D-A78B-4AA08B53D5DE}" type="slidenum">
              <a:rPr lang="en-US" altLang="zh-TW" smtClean="0"/>
              <a:pPr/>
              <a:t>36</a:t>
            </a:fld>
            <a:endParaRPr lang="en-US" altLang="zh-TW"/>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6</a:t>
            </a:fld>
            <a:endParaRPr lang="en-AU">
              <a:latin typeface="Arial" pitchFamily="-110"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800" y="4343400"/>
            <a:ext cx="5562600" cy="4343400"/>
          </a:xfrm>
          <a:noFill/>
          <a:ln/>
        </p:spPr>
        <p:txBody>
          <a:bodyPr/>
          <a:lstStyle/>
          <a:p>
            <a:pPr eaLnBrk="1" hangingPunct="1"/>
            <a:r>
              <a:rPr lang="en-US" dirty="0">
                <a:latin typeface="Arial" pitchFamily="-110" charset="0"/>
                <a:ea typeface="ＭＳ Ｐゴシック" pitchFamily="-110" charset="-128"/>
                <a:cs typeface="ＭＳ Ｐゴシック" pitchFamily="-110" charset="-128"/>
              </a:rPr>
              <a:t>A symmetric encryption scheme has five ingredients (Figure 2.1):</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Plaintext:</a:t>
            </a:r>
            <a:r>
              <a:rPr lang="en-US" b="0" dirty="0">
                <a:latin typeface="Arial" pitchFamily="-110" charset="0"/>
                <a:ea typeface="ＭＳ Ｐゴシック" pitchFamily="-110" charset="-128"/>
                <a:cs typeface="ＭＳ Ｐゴシック" pitchFamily="-110" charset="-128"/>
              </a:rPr>
              <a:t> This is the original message or data that is fed into the algorithm as</a:t>
            </a:r>
          </a:p>
          <a:p>
            <a:pPr eaLnBrk="1" hangingPunct="1"/>
            <a:r>
              <a:rPr lang="en-US" b="0" dirty="0">
                <a:latin typeface="Arial" pitchFamily="-110" charset="0"/>
                <a:ea typeface="ＭＳ Ｐゴシック" pitchFamily="-110" charset="-128"/>
                <a:cs typeface="ＭＳ Ｐゴシック" pitchFamily="-110" charset="-128"/>
              </a:rPr>
              <a:t>input.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Encryption algorithm</a:t>
            </a:r>
            <a:r>
              <a:rPr lang="en-US" b="0" dirty="0">
                <a:latin typeface="Arial" pitchFamily="-110" charset="0"/>
                <a:ea typeface="ＭＳ Ｐゴシック" pitchFamily="-110" charset="-128"/>
                <a:cs typeface="ＭＳ Ｐゴシック" pitchFamily="-110" charset="-128"/>
              </a:rPr>
              <a:t>: The encryption algorithm performs various substitutions</a:t>
            </a:r>
          </a:p>
          <a:p>
            <a:pPr eaLnBrk="1" hangingPunct="1"/>
            <a:r>
              <a:rPr lang="en-US" b="0" dirty="0">
                <a:latin typeface="Arial" pitchFamily="-110" charset="0"/>
                <a:ea typeface="ＭＳ Ｐゴシック" pitchFamily="-110" charset="-128"/>
                <a:cs typeface="ＭＳ Ｐゴシック" pitchFamily="-110" charset="-128"/>
              </a:rPr>
              <a:t>and transformations on the plaintext.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Secret key</a:t>
            </a:r>
            <a:r>
              <a:rPr lang="en-US" b="0" dirty="0">
                <a:latin typeface="Arial" pitchFamily="-110" charset="0"/>
                <a:ea typeface="ＭＳ Ｐゴシック" pitchFamily="-110" charset="-128"/>
                <a:cs typeface="ＭＳ Ｐゴシック" pitchFamily="-110" charset="-128"/>
              </a:rPr>
              <a:t>: The secret key is also input to the encryption algorithm. The exact</a:t>
            </a:r>
          </a:p>
          <a:p>
            <a:pPr eaLnBrk="1" hangingPunct="1"/>
            <a:r>
              <a:rPr lang="en-US" b="0" dirty="0">
                <a:latin typeface="Arial" pitchFamily="-110" charset="0"/>
                <a:ea typeface="ＭＳ Ｐゴシック" pitchFamily="-110" charset="-128"/>
                <a:cs typeface="ＭＳ Ｐゴシック" pitchFamily="-110" charset="-128"/>
              </a:rPr>
              <a:t>substitutions and transformations performed by the algorithm depend on the</a:t>
            </a:r>
          </a:p>
          <a:p>
            <a:pPr eaLnBrk="1" hangingPunct="1"/>
            <a:r>
              <a:rPr lang="en-US" b="0" dirty="0">
                <a:latin typeface="Arial" pitchFamily="-110" charset="0"/>
                <a:ea typeface="ＭＳ Ｐゴシック" pitchFamily="-110" charset="-128"/>
                <a:cs typeface="ＭＳ Ｐゴシック" pitchFamily="-110" charset="-128"/>
              </a:rPr>
              <a:t>key.</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 </a:t>
            </a:r>
            <a:r>
              <a:rPr lang="en-US" b="1" dirty="0" err="1">
                <a:latin typeface="Arial" pitchFamily="-110" charset="0"/>
                <a:ea typeface="ＭＳ Ｐゴシック" pitchFamily="-110" charset="-128"/>
                <a:cs typeface="ＭＳ Ｐゴシック" pitchFamily="-110" charset="-128"/>
              </a:rPr>
              <a:t>Ciphertext</a:t>
            </a:r>
            <a:r>
              <a:rPr lang="en-US" b="1" dirty="0">
                <a:latin typeface="Arial" pitchFamily="-110" charset="0"/>
                <a:ea typeface="ＭＳ Ｐゴシック" pitchFamily="-110" charset="-128"/>
                <a:cs typeface="ＭＳ Ｐゴシック" pitchFamily="-110" charset="-128"/>
              </a:rPr>
              <a:t>: </a:t>
            </a:r>
            <a:r>
              <a:rPr lang="en-US" b="0" dirty="0">
                <a:latin typeface="Arial" pitchFamily="-110" charset="0"/>
                <a:ea typeface="ＭＳ Ｐゴシック" pitchFamily="-110" charset="-128"/>
                <a:cs typeface="ＭＳ Ｐゴシック" pitchFamily="-110" charset="-128"/>
              </a:rPr>
              <a:t>This is the scrambled message produced as output. It depends on</a:t>
            </a:r>
          </a:p>
          <a:p>
            <a:pPr eaLnBrk="1" hangingPunct="1"/>
            <a:r>
              <a:rPr lang="en-US" b="0" dirty="0">
                <a:latin typeface="Arial" pitchFamily="-110" charset="0"/>
                <a:ea typeface="ＭＳ Ｐゴシック" pitchFamily="-110" charset="-128"/>
                <a:cs typeface="ＭＳ Ｐゴシック" pitchFamily="-110" charset="-128"/>
              </a:rPr>
              <a:t>the plaintext and the secret key. For a given message, two different keys will</a:t>
            </a:r>
          </a:p>
          <a:p>
            <a:pPr eaLnBrk="1" hangingPunct="1"/>
            <a:r>
              <a:rPr lang="en-US" b="0" dirty="0">
                <a:latin typeface="Arial" pitchFamily="-110" charset="0"/>
                <a:ea typeface="ＭＳ Ｐゴシック" pitchFamily="-110" charset="-128"/>
                <a:cs typeface="ＭＳ Ｐゴシック" pitchFamily="-110" charset="-128"/>
              </a:rPr>
              <a:t>produce two different </a:t>
            </a:r>
            <a:r>
              <a:rPr lang="en-US" b="0" dirty="0" err="1">
                <a:latin typeface="Arial" pitchFamily="-110" charset="0"/>
                <a:ea typeface="ＭＳ Ｐゴシック" pitchFamily="-110" charset="-128"/>
                <a:cs typeface="ＭＳ Ｐゴシック" pitchFamily="-110" charset="-128"/>
              </a:rPr>
              <a:t>ciphertexts</a:t>
            </a:r>
            <a:r>
              <a:rPr lang="en-US" b="0" dirty="0">
                <a:latin typeface="Arial" pitchFamily="-110" charset="0"/>
                <a:ea typeface="ＭＳ Ｐゴシック" pitchFamily="-110" charset="-128"/>
                <a:cs typeface="ＭＳ Ｐゴシック" pitchFamily="-110" charset="-128"/>
              </a:rPr>
              <a: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Decryption algorithm</a:t>
            </a:r>
            <a:r>
              <a:rPr lang="en-US" b="0" dirty="0">
                <a:latin typeface="Arial" pitchFamily="-110" charset="0"/>
                <a:ea typeface="ＭＳ Ｐゴシック" pitchFamily="-110" charset="-128"/>
                <a:cs typeface="ＭＳ Ｐゴシック" pitchFamily="-110" charset="-128"/>
              </a:rPr>
              <a:t>: This is essentially the encryption algorithm run in</a:t>
            </a:r>
          </a:p>
          <a:p>
            <a:pPr eaLnBrk="1" hangingPunct="1"/>
            <a:r>
              <a:rPr lang="en-US" b="0" dirty="0">
                <a:latin typeface="Arial" pitchFamily="-110" charset="0"/>
                <a:ea typeface="ＭＳ Ｐゴシック" pitchFamily="-110" charset="-128"/>
                <a:cs typeface="ＭＳ Ｐゴシック" pitchFamily="-110" charset="-128"/>
              </a:rPr>
              <a:t>reverse. It takes the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and the secret key and produces the original</a:t>
            </a:r>
          </a:p>
          <a:p>
            <a:pPr eaLnBrk="1" hangingPunct="1"/>
            <a:r>
              <a:rPr lang="en-US" b="0" dirty="0">
                <a:latin typeface="Arial" pitchFamily="-110" charset="0"/>
                <a:ea typeface="ＭＳ Ｐゴシック" pitchFamily="-110" charset="-128"/>
                <a:cs typeface="ＭＳ Ｐゴシック" pitchFamily="-110" charset="-128"/>
              </a:rPr>
              <a:t>plaintext.</a:t>
            </a:r>
            <a:endParaRPr lang="en-US" b="0" dirty="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540988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5F0EB0F-EC81-4E4B-8D2E-BD8F59D13F4A}" type="slidenum">
              <a:rPr lang="en-US" altLang="zh-TW" smtClean="0"/>
              <a:pPr/>
              <a:t>38</a:t>
            </a:fld>
            <a:endParaRPr lang="en-US" altLang="zh-TW"/>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6DDA6F2-A0AE-4607-8D89-162A427A8173}" type="slidenum">
              <a:rPr lang="en-US" altLang="zh-TW" smtClean="0"/>
              <a:pPr/>
              <a:t>39</a:t>
            </a:fld>
            <a:endParaRPr lang="en-US" altLang="zh-TW"/>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BC8E4B8-7D04-412E-82F5-3BE88B14756D}" type="slidenum">
              <a:rPr lang="en-US" altLang="zh-TW" smtClean="0"/>
              <a:pPr/>
              <a:t>40</a:t>
            </a:fld>
            <a:endParaRPr lang="en-US" altLang="zh-TW"/>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E4E643AC-AEA7-4DC8-B771-DD17D953D378}" type="slidenum">
              <a:rPr lang="en-US" altLang="zh-TW" smtClean="0"/>
              <a:pPr/>
              <a:t>41</a:t>
            </a:fld>
            <a:endParaRPr lang="en-US" altLang="zh-TW"/>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9B5EDFD6-140E-47CA-8D3E-02EEA61718B7}" type="slidenum">
              <a:rPr lang="en-US" altLang="zh-TW" smtClean="0"/>
              <a:pPr/>
              <a:t>42</a:t>
            </a:fld>
            <a:endParaRPr lang="en-US" altLang="zh-TW"/>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4D7F26F-402E-4339-92FC-66D8011604DE}" type="slidenum">
              <a:rPr lang="en-US" altLang="zh-TW" smtClean="0"/>
              <a:pPr/>
              <a:t>43</a:t>
            </a:fld>
            <a:endParaRPr lang="en-US" altLang="zh-TW"/>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44</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a:t>
            </a:r>
            <a:r>
              <a:rPr lang="en-US" dirty="0" err="1">
                <a:latin typeface="Times New Roman" pitchFamily="-110" charset="0"/>
                <a:ea typeface="ＭＳ Ｐゴシック" pitchFamily="-110" charset="-128"/>
                <a:cs typeface="ＭＳ Ｐゴシック" pitchFamily="-110" charset="-128"/>
              </a:rPr>
              <a:t>ciphertext</a:t>
            </a:r>
            <a:r>
              <a:rPr lang="en-US" dirty="0">
                <a:latin typeface="Times New Roman" pitchFamily="-110" charset="0"/>
                <a:ea typeface="ＭＳ Ｐゴシック" pitchFamily="-110" charset="-128"/>
                <a:cs typeface="ＭＳ Ｐゴシック" pitchFamily="-110" charset="-128"/>
              </a:rPr>
              <a: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2.1.  This subsection provides an overview of these algorithms.  Chapter 20 presents the technical details.</a:t>
            </a:r>
          </a:p>
        </p:txBody>
      </p:sp>
    </p:spTree>
    <p:extLst>
      <p:ext uri="{BB962C8B-B14F-4D97-AF65-F5344CB8AC3E}">
        <p14:creationId xmlns:p14="http://schemas.microsoft.com/office/powerpoint/2010/main" val="43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45</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Until recently, the most widely used encryption</a:t>
            </a:r>
          </a:p>
          <a:p>
            <a:r>
              <a:rPr lang="en-US" sz="1200" kern="1200" dirty="0">
                <a:solidFill>
                  <a:schemeClr val="tx1"/>
                </a:solidFill>
                <a:effectLst/>
                <a:latin typeface="Arial" pitchFamily="-108" charset="0"/>
                <a:ea typeface="ＭＳ Ｐゴシック" pitchFamily="33" charset="-128"/>
                <a:cs typeface="ＭＳ Ｐゴシック" pitchFamily="33" charset="-128"/>
              </a:rPr>
              <a:t>scheme was based on the Data Encryption Standard (DES) adopted in 1977 by the</a:t>
            </a:r>
          </a:p>
          <a:p>
            <a:r>
              <a:rPr lang="en-US" sz="1200" kern="1200" dirty="0">
                <a:solidFill>
                  <a:schemeClr val="tx1"/>
                </a:solidFill>
                <a:effectLst/>
                <a:latin typeface="Arial" pitchFamily="-108" charset="0"/>
                <a:ea typeface="ＭＳ Ｐゴシック" pitchFamily="33" charset="-128"/>
                <a:cs typeface="ＭＳ Ｐゴシック" pitchFamily="33" charset="-128"/>
              </a:rPr>
              <a:t>National Bureau of Standards, now the National Institute of Standards and Technology</a:t>
            </a:r>
          </a:p>
          <a:p>
            <a:r>
              <a:rPr lang="en-US" sz="1200" kern="1200" dirty="0">
                <a:solidFill>
                  <a:schemeClr val="tx1"/>
                </a:solidFill>
                <a:effectLst/>
                <a:latin typeface="Arial" pitchFamily="-108" charset="0"/>
                <a:ea typeface="ＭＳ Ｐゴシック" pitchFamily="33" charset="-128"/>
                <a:cs typeface="ＭＳ Ｐゴシック" pitchFamily="33" charset="-128"/>
              </a:rPr>
              <a:t>(NIST), as FIPS PUB 46 (Data Encryption Standard , January 1977).  The</a:t>
            </a:r>
          </a:p>
          <a:p>
            <a:r>
              <a:rPr lang="en-US" sz="1200" kern="1200" dirty="0">
                <a:solidFill>
                  <a:schemeClr val="tx1"/>
                </a:solidFill>
                <a:effectLst/>
                <a:latin typeface="Arial" pitchFamily="-108" charset="0"/>
                <a:ea typeface="ＭＳ Ｐゴシック" pitchFamily="33" charset="-128"/>
                <a:cs typeface="ＭＳ Ｐゴシック" pitchFamily="33" charset="-128"/>
              </a:rPr>
              <a:t>algorithm itself is referred to as the Data Encryption Algorithm (DEA). DES takes a</a:t>
            </a:r>
          </a:p>
          <a:p>
            <a:r>
              <a:rPr lang="en-US" sz="1200" kern="1200" dirty="0">
                <a:solidFill>
                  <a:schemeClr val="tx1"/>
                </a:solidFill>
                <a:effectLst/>
                <a:latin typeface="Arial" pitchFamily="-108" charset="0"/>
                <a:ea typeface="ＭＳ Ｐゴシック" pitchFamily="33" charset="-128"/>
                <a:cs typeface="ＭＳ Ｐゴシック" pitchFamily="33" charset="-128"/>
              </a:rPr>
              <a:t>plaintext block of 64 bits and a key of 56 bits, to produce a </a:t>
            </a:r>
            <a:r>
              <a:rPr lang="en-US" sz="1200" kern="1200" dirty="0" err="1">
                <a:solidFill>
                  <a:schemeClr val="tx1"/>
                </a:solidFill>
                <a:effectLst/>
                <a:latin typeface="Arial" pitchFamily="-108" charset="0"/>
                <a:ea typeface="ＭＳ Ｐゴシック" pitchFamily="33" charset="-128"/>
                <a:cs typeface="ＭＳ Ｐゴシック" pitchFamily="33" charset="-128"/>
              </a:rPr>
              <a:t>ciphertext</a:t>
            </a:r>
            <a:r>
              <a:rPr lang="en-US" sz="1200" kern="1200" dirty="0">
                <a:solidFill>
                  <a:schemeClr val="tx1"/>
                </a:solidFill>
                <a:effectLst/>
                <a:latin typeface="Arial" pitchFamily="-108" charset="0"/>
                <a:ea typeface="ＭＳ Ｐゴシック" pitchFamily="33" charset="-128"/>
                <a:cs typeface="ＭＳ Ｐゴシック" pitchFamily="33" charset="-128"/>
              </a:rPr>
              <a:t> block of 64 bits.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Concerns about the strength of DES fall into two categories: concerns about the</a:t>
            </a:r>
          </a:p>
          <a:p>
            <a:r>
              <a:rPr lang="en-US" sz="1200" kern="1200" dirty="0">
                <a:solidFill>
                  <a:schemeClr val="tx1"/>
                </a:solidFill>
                <a:effectLst/>
                <a:latin typeface="Arial" pitchFamily="-108" charset="0"/>
                <a:ea typeface="ＭＳ Ｐゴシック" pitchFamily="33" charset="-128"/>
                <a:cs typeface="ＭＳ Ｐゴシック" pitchFamily="33" charset="-128"/>
              </a:rPr>
              <a:t>algorithm itself, and concerns about the use of a 56-bit key. The first concern refers to</a:t>
            </a:r>
          </a:p>
          <a:p>
            <a:r>
              <a:rPr lang="en-US" sz="1200" kern="1200" dirty="0">
                <a:solidFill>
                  <a:schemeClr val="tx1"/>
                </a:solidFill>
                <a:effectLst/>
                <a:latin typeface="Arial" pitchFamily="-108" charset="0"/>
                <a:ea typeface="ＭＳ Ｐゴシック" pitchFamily="33" charset="-128"/>
                <a:cs typeface="ＭＳ Ｐゴシック" pitchFamily="33" charset="-128"/>
              </a:rPr>
              <a:t>the possibility that cryptanalysis is possible by exploiting the characteristics of the DES</a:t>
            </a:r>
          </a:p>
          <a:p>
            <a:r>
              <a:rPr lang="en-US" sz="1200" kern="1200" dirty="0">
                <a:solidFill>
                  <a:schemeClr val="tx1"/>
                </a:solidFill>
                <a:effectLst/>
                <a:latin typeface="Arial" pitchFamily="-108" charset="0"/>
                <a:ea typeface="ＭＳ Ｐゴシック" pitchFamily="33" charset="-128"/>
                <a:cs typeface="ＭＳ Ｐゴシック" pitchFamily="33" charset="-128"/>
              </a:rPr>
              <a:t>algorithm. Over the years, there have been numerous attempts to find and exploit weaknesses</a:t>
            </a:r>
          </a:p>
          <a:p>
            <a:r>
              <a:rPr lang="en-US" sz="1200" kern="1200" dirty="0">
                <a:solidFill>
                  <a:schemeClr val="tx1"/>
                </a:solidFill>
                <a:effectLst/>
                <a:latin typeface="Arial" pitchFamily="-108" charset="0"/>
                <a:ea typeface="ＭＳ Ｐゴシック" pitchFamily="33" charset="-128"/>
                <a:cs typeface="ＭＳ Ｐゴシック" pitchFamily="33" charset="-128"/>
              </a:rPr>
              <a:t>in the algorithm, making DES the most-studied encryption algorithm in existence.</a:t>
            </a:r>
          </a:p>
          <a:p>
            <a:r>
              <a:rPr lang="en-US" sz="1200" kern="1200" dirty="0">
                <a:solidFill>
                  <a:schemeClr val="tx1"/>
                </a:solidFill>
                <a:effectLst/>
                <a:latin typeface="Arial" pitchFamily="-108" charset="0"/>
                <a:ea typeface="ＭＳ Ｐゴシック" pitchFamily="33" charset="-128"/>
                <a:cs typeface="ＭＳ Ｐゴシック" pitchFamily="33" charset="-128"/>
              </a:rPr>
              <a:t>Despite numerous approaches, no one has so far reported a fatal weakness in DES.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a:latin typeface="Arial" pitchFamily="-110" charset="0"/>
                <a:ea typeface="ＭＳ Ｐゴシック" pitchFamily="-110" charset="-128"/>
                <a:cs typeface="ＭＳ Ｐゴシック" pitchFamily="-110" charset="-128"/>
              </a:rPr>
              <a:t>56</a:t>
            </a:r>
          </a:p>
          <a:p>
            <a:r>
              <a:rPr lang="en-US" dirty="0">
                <a:latin typeface="Arial" pitchFamily="-110" charset="0"/>
                <a:ea typeface="ＭＳ Ｐゴシック" pitchFamily="-110" charset="-128"/>
                <a:cs typeface="ＭＳ Ｐゴシック" pitchFamily="-110" charset="-128"/>
              </a:rPr>
              <a:t>possible keys, which is approximately 7.2 x 10</a:t>
            </a:r>
            <a:r>
              <a:rPr lang="en-US" baseline="30000" dirty="0">
                <a:latin typeface="Arial" pitchFamily="-110" charset="0"/>
                <a:ea typeface="ＭＳ Ｐゴシック" pitchFamily="-110" charset="-128"/>
                <a:cs typeface="ＭＳ Ｐゴシック" pitchFamily="-110" charset="-128"/>
              </a:rPr>
              <a:t>16</a:t>
            </a:r>
            <a:r>
              <a:rPr lang="en-US" dirty="0">
                <a:latin typeface="Arial" pitchFamily="-110" charset="0"/>
                <a:ea typeface="ＭＳ Ｐゴシック" pitchFamily="-110" charset="-128"/>
                <a:cs typeface="ＭＳ Ｐゴシック" pitchFamily="-110" charset="-128"/>
              </a:rPr>
              <a:t> keys. </a:t>
            </a:r>
            <a:r>
              <a:rPr lang="en-US" sz="1200" kern="1200" dirty="0">
                <a:solidFill>
                  <a:schemeClr val="tx1"/>
                </a:solidFill>
                <a:effectLst/>
                <a:latin typeface="Arial" pitchFamily="-108" charset="0"/>
                <a:ea typeface="ＭＳ Ｐゴシック" pitchFamily="33" charset="-128"/>
                <a:cs typeface="ＭＳ Ｐゴシック" pitchFamily="33" charset="-128"/>
              </a:rPr>
              <a:t> Given the speed of commercial</a:t>
            </a:r>
          </a:p>
          <a:p>
            <a:r>
              <a:rPr lang="en-US" sz="1200" kern="1200" dirty="0">
                <a:solidFill>
                  <a:schemeClr val="tx1"/>
                </a:solidFill>
                <a:effectLst/>
                <a:latin typeface="Arial" pitchFamily="-108" charset="0"/>
                <a:ea typeface="ＭＳ Ｐゴシック" pitchFamily="33" charset="-128"/>
                <a:cs typeface="ＭＳ Ｐゴシック" pitchFamily="33" charset="-128"/>
              </a:rPr>
              <a:t>off-the-shelf processors, this key length is woefully inadequate. A paper from Seagate</a:t>
            </a:r>
          </a:p>
          <a:p>
            <a:r>
              <a:rPr lang="en-US" sz="1200" kern="1200" dirty="0">
                <a:solidFill>
                  <a:schemeClr val="tx1"/>
                </a:solidFill>
                <a:effectLst/>
                <a:latin typeface="Arial" pitchFamily="-108" charset="0"/>
                <a:ea typeface="ＭＳ Ｐゴシック" pitchFamily="33" charset="-128"/>
                <a:cs typeface="ＭＳ Ｐゴシック" pitchFamily="33" charset="-128"/>
              </a:rPr>
              <a:t>Technology [SEAG08] suggests that a rate of one billion (10</a:t>
            </a:r>
            <a:r>
              <a:rPr lang="en-US" sz="1200" kern="1200" baseline="30000" dirty="0">
                <a:solidFill>
                  <a:schemeClr val="tx1"/>
                </a:solidFill>
                <a:effectLst/>
                <a:latin typeface="Arial" pitchFamily="-108" charset="0"/>
                <a:ea typeface="ＭＳ Ｐゴシック" pitchFamily="33" charset="-128"/>
                <a:cs typeface="ＭＳ Ｐゴシック" pitchFamily="33" charset="-128"/>
              </a:rPr>
              <a:t>9 </a:t>
            </a:r>
            <a:r>
              <a:rPr lang="en-US" sz="1200" kern="1200" dirty="0">
                <a:solidFill>
                  <a:schemeClr val="tx1"/>
                </a:solidFill>
                <a:effectLst/>
                <a:latin typeface="Arial" pitchFamily="-108" charset="0"/>
                <a:ea typeface="ＭＳ Ｐゴシック" pitchFamily="33" charset="-128"/>
                <a:cs typeface="ＭＳ Ｐゴシック" pitchFamily="33" charset="-128"/>
              </a:rPr>
              <a:t>) key combinations per</a:t>
            </a:r>
          </a:p>
          <a:p>
            <a:r>
              <a:rPr lang="en-US" sz="1200" kern="1200" dirty="0">
                <a:solidFill>
                  <a:schemeClr val="tx1"/>
                </a:solidFill>
                <a:effectLst/>
                <a:latin typeface="Arial" pitchFamily="-108" charset="0"/>
                <a:ea typeface="ＭＳ Ｐゴシック" pitchFamily="33" charset="-128"/>
                <a:cs typeface="ＭＳ Ｐゴシック" pitchFamily="33" charset="-128"/>
              </a:rPr>
              <a:t>second is reasonable for today’s multicore computers. Recent offerings confirm this.</a:t>
            </a:r>
          </a:p>
          <a:p>
            <a:r>
              <a:rPr lang="en-US" sz="1200" kern="1200" dirty="0">
                <a:solidFill>
                  <a:schemeClr val="tx1"/>
                </a:solidFill>
                <a:effectLst/>
                <a:latin typeface="Arial" pitchFamily="-108" charset="0"/>
                <a:ea typeface="ＭＳ Ｐゴシック" pitchFamily="33" charset="-128"/>
                <a:cs typeface="ＭＳ Ｐゴシック" pitchFamily="33" charset="-128"/>
              </a:rPr>
              <a:t>Both Intel and AMD now offer hardware-based instructions to accelerate the use</a:t>
            </a:r>
          </a:p>
          <a:p>
            <a:r>
              <a:rPr lang="en-US" sz="1200" kern="1200" dirty="0">
                <a:solidFill>
                  <a:schemeClr val="tx1"/>
                </a:solidFill>
                <a:effectLst/>
                <a:latin typeface="Arial" pitchFamily="-108" charset="0"/>
                <a:ea typeface="ＭＳ Ｐゴシック" pitchFamily="33" charset="-128"/>
                <a:cs typeface="ＭＳ Ｐゴシック" pitchFamily="33" charset="-128"/>
              </a:rPr>
              <a:t>of AES. Tests run on a contemporary multicore Intel machine resulted in an encryption</a:t>
            </a:r>
          </a:p>
          <a:p>
            <a:r>
              <a:rPr lang="en-US" sz="1200" kern="1200" dirty="0">
                <a:solidFill>
                  <a:schemeClr val="tx1"/>
                </a:solidFill>
                <a:effectLst/>
                <a:latin typeface="Arial" pitchFamily="-108" charset="0"/>
                <a:ea typeface="ＭＳ Ｐゴシック" pitchFamily="33" charset="-128"/>
                <a:cs typeface="ＭＳ Ｐゴシック" pitchFamily="33" charset="-128"/>
              </a:rPr>
              <a:t>rate of about half a billion encryptions per second [BASU12]. Another recent</a:t>
            </a:r>
          </a:p>
          <a:p>
            <a:r>
              <a:rPr lang="en-US" sz="1200" kern="1200" dirty="0">
                <a:solidFill>
                  <a:schemeClr val="tx1"/>
                </a:solidFill>
                <a:effectLst/>
                <a:latin typeface="Arial" pitchFamily="-108" charset="0"/>
                <a:ea typeface="ＭＳ Ｐゴシック" pitchFamily="33" charset="-128"/>
                <a:cs typeface="ＭＳ Ｐゴシック" pitchFamily="33" charset="-128"/>
              </a:rPr>
              <a:t>analysis suggests that with contemporary supercomputer technology, a rate of 10</a:t>
            </a:r>
            <a:r>
              <a:rPr lang="en-US" sz="1200" kern="1200" baseline="30000" dirty="0">
                <a:solidFill>
                  <a:schemeClr val="tx1"/>
                </a:solidFill>
                <a:effectLst/>
                <a:latin typeface="Arial" pitchFamily="-108" charset="0"/>
                <a:ea typeface="ＭＳ Ｐゴシック" pitchFamily="33" charset="-128"/>
                <a:cs typeface="ＭＳ Ｐゴシック" pitchFamily="33" charset="-128"/>
              </a:rPr>
              <a:t>13</a:t>
            </a:r>
          </a:p>
          <a:p>
            <a:r>
              <a:rPr lang="en-US" sz="1200" kern="1200" dirty="0">
                <a:solidFill>
                  <a:schemeClr val="tx1"/>
                </a:solidFill>
                <a:effectLst/>
                <a:latin typeface="Arial" pitchFamily="-108" charset="0"/>
                <a:ea typeface="ＭＳ Ｐゴシック" pitchFamily="33" charset="-128"/>
                <a:cs typeface="ＭＳ Ｐゴシック" pitchFamily="33" charset="-128"/>
              </a:rPr>
              <a:t> encryptions/s is reasonable [AROR12].</a:t>
            </a:r>
          </a:p>
          <a:p>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34967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46</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Table 2.2 shows how much time is required for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 brute-force attack for various key sizes. As can be seen, a single PC can break</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DES in about a year; if multiple PCs work in parallel, the time is drastically shortened.</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And today’s supercomputers should be able to find a key in about an hour.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Key sizes of 128 bits or greater are effectively unbreakable using simply a brute-force</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approach. Even if we managed to speed up the attacking system by a factor</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of 1 trillion (10</a:t>
            </a:r>
            <a:r>
              <a:rPr lang="en-US" sz="1200" b="0" i="0" u="none" strike="noStrike" kern="1200" baseline="30000" dirty="0">
                <a:solidFill>
                  <a:schemeClr val="tx1"/>
                </a:solidFill>
                <a:latin typeface="Arial" pitchFamily="-108" charset="0"/>
                <a:ea typeface="ＭＳ Ｐゴシック" pitchFamily="33" charset="-128"/>
                <a:cs typeface="ＭＳ Ｐゴシック" pitchFamily="33" charset="-128"/>
              </a:rPr>
              <a:t>12</a:t>
            </a:r>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 it would still take over 100,000 years to break a code using a</a:t>
            </a:r>
          </a:p>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128-bit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5126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47</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a:t>
            </a:r>
          </a:p>
          <a:p>
            <a:r>
              <a:rPr lang="en-US" dirty="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a:latin typeface="Arial" pitchFamily="-110" charset="0"/>
                <a:ea typeface="ＭＳ Ｐゴシック" pitchFamily="-110" charset="-128"/>
                <a:cs typeface="ＭＳ Ｐゴシック" pitchFamily="-110" charset="-128"/>
              </a:rPr>
              <a:t>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a:latin typeface="Arial" pitchFamily="-110" charset="0"/>
                <a:ea typeface="ＭＳ Ｐゴシック" pitchFamily="-110" charset="-128"/>
                <a:cs typeface="ＭＳ Ｐゴシック" pitchFamily="-110" charset="-128"/>
              </a:rPr>
              <a:t>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a:latin typeface="Arial" pitchFamily="-110" charset="0"/>
                <a:ea typeface="ＭＳ Ｐゴシック" pitchFamily="-110" charset="-128"/>
                <a:cs typeface="ＭＳ Ｐゴシック" pitchFamily="-110" charset="-128"/>
              </a:rPr>
              <a:t>a larger block size is desirable.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1649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F568CBA-7B24-4991-8A2B-E539F251E7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43600C0D-A3D4-4D73-9A0F-5ED6A316B320}" type="slidenum">
              <a:rPr lang="en-US" altLang="zh-TW">
                <a:latin typeface="Arial" panose="020B0604020202020204" pitchFamily="34" charset="0"/>
              </a:rPr>
              <a:pPr eaLnBrk="1" hangingPunct="1"/>
              <a:t>7</a:t>
            </a:fld>
            <a:endParaRPr lang="en-US" altLang="zh-TW">
              <a:latin typeface="Arial" panose="020B0604020202020204" pitchFamily="34" charset="0"/>
            </a:endParaRPr>
          </a:p>
        </p:txBody>
      </p:sp>
      <p:sp>
        <p:nvSpPr>
          <p:cNvPr id="40963" name="Rectangle 2">
            <a:extLst>
              <a:ext uri="{FF2B5EF4-FFF2-40B4-BE49-F238E27FC236}">
                <a16:creationId xmlns:a16="http://schemas.microsoft.com/office/drawing/2014/main" id="{835AAE08-CCB8-4B15-B778-E2264F6BCF8D}"/>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3EEFCC6-CE82-4316-AAA6-6ED56DA29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48</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Because of its drawbacks, 3DES is not a</a:t>
            </a:r>
          </a:p>
          <a:p>
            <a:r>
              <a:rPr lang="en-US" dirty="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a:latin typeface="Arial" pitchFamily="-110" charset="0"/>
                <a:ea typeface="ＭＳ Ｐゴシック" pitchFamily="-110" charset="-128"/>
                <a:cs typeface="ＭＳ Ｐゴシック" pitchFamily="-110" charset="-128"/>
              </a:rPr>
              <a:t>selected </a:t>
            </a:r>
            <a:r>
              <a:rPr lang="en-US" dirty="0" err="1">
                <a:latin typeface="Arial" pitchFamily="-110" charset="0"/>
                <a:ea typeface="ＭＳ Ｐゴシック" pitchFamily="-110" charset="-128"/>
                <a:cs typeface="ＭＳ Ｐゴシック" pitchFamily="-110" charset="-128"/>
              </a:rPr>
              <a:t>Rijndael</a:t>
            </a:r>
            <a:r>
              <a:rPr lang="en-US" dirty="0">
                <a:latin typeface="Arial" pitchFamily="-110" charset="0"/>
                <a:ea typeface="ＭＳ Ｐゴシック" pitchFamily="-110" charset="-128"/>
                <a:cs typeface="ＭＳ Ｐゴシック" pitchFamily="-110" charset="-128"/>
              </a:rPr>
              <a:t> as the proposed AES algorithm. AES is now widely available in</a:t>
            </a:r>
          </a:p>
          <a:p>
            <a:r>
              <a:rPr lang="en-US" dirty="0">
                <a:latin typeface="Arial" pitchFamily="-110" charset="0"/>
                <a:ea typeface="ＭＳ Ｐゴシック" pitchFamily="-110" charset="-128"/>
                <a:cs typeface="ＭＳ Ｐゴシック" pitchFamily="-110" charset="-128"/>
              </a:rPr>
              <a:t>commercial products. AES is described in detail in Chapter 20.</a:t>
            </a:r>
            <a:endParaRPr lang="en-US" dirty="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65416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a:t>Typically, symmetric encryption is applied to a</a:t>
            </a:r>
          </a:p>
          <a:p>
            <a:pPr>
              <a:defRPr/>
            </a:pPr>
            <a:r>
              <a:rPr lang="en-US" dirty="0"/>
              <a:t>unit of data larger than a single 64-bit or 128-bit block. E-mail messages, network</a:t>
            </a:r>
          </a:p>
          <a:p>
            <a:pPr>
              <a:defRPr/>
            </a:pPr>
            <a:r>
              <a:rPr lang="en-US" dirty="0"/>
              <a:t>packets, database records, and other plaintext sources must be broken up into a</a:t>
            </a:r>
          </a:p>
          <a:p>
            <a:pPr>
              <a:defRPr/>
            </a:pPr>
            <a:r>
              <a:rPr lang="en-US" dirty="0"/>
              <a:t>series of fixed-length block for encryption by a symmetric block cipher. The simplest</a:t>
            </a:r>
          </a:p>
          <a:p>
            <a:pPr>
              <a:defRPr/>
            </a:pPr>
            <a:r>
              <a:rPr lang="en-US" dirty="0"/>
              <a:t>approach to multiple-block encryption is known as electronic codebook (ECB)</a:t>
            </a:r>
          </a:p>
          <a:p>
            <a:pPr>
              <a:defRPr/>
            </a:pPr>
            <a:r>
              <a:rPr lang="en-US" dirty="0"/>
              <a:t>mode, in which plaintext is handled </a:t>
            </a:r>
            <a:r>
              <a:rPr lang="en-US" i="1" dirty="0" err="1"/>
              <a:t>b</a:t>
            </a:r>
            <a:r>
              <a:rPr lang="en-US" i="1" dirty="0"/>
              <a:t> bits at a time and each block of plaintext is</a:t>
            </a:r>
          </a:p>
          <a:p>
            <a:pPr>
              <a:defRPr/>
            </a:pPr>
            <a:r>
              <a:rPr lang="en-US" dirty="0"/>
              <a:t>encrypted using the same key. Typically </a:t>
            </a:r>
            <a:r>
              <a:rPr lang="en-US" i="1" dirty="0"/>
              <a:t>b =64 or b =128</a:t>
            </a:r>
            <a:endParaRPr lang="en-US" dirty="0"/>
          </a:p>
          <a:p>
            <a:pPr>
              <a:defRPr/>
            </a:pPr>
            <a:endParaRPr lang="en-US" dirty="0"/>
          </a:p>
          <a:p>
            <a:pPr>
              <a:defRPr/>
            </a:pPr>
            <a:r>
              <a:rPr lang="en-US" dirty="0"/>
              <a:t>For lengthy messages, the ECB mode may not be secure. A cryptanalyst may</a:t>
            </a:r>
          </a:p>
          <a:p>
            <a:pPr>
              <a:defRPr/>
            </a:pPr>
            <a:r>
              <a:rPr lang="en-US" dirty="0"/>
              <a:t>be able to exploit regularities in the plaintext to ease the task of decryption. For</a:t>
            </a:r>
          </a:p>
          <a:p>
            <a:pPr>
              <a:defRPr/>
            </a:pPr>
            <a:r>
              <a:rPr lang="en-US" dirty="0"/>
              <a:t>example, if it is known that the message always starts out with certain predefined</a:t>
            </a:r>
          </a:p>
          <a:p>
            <a:pPr>
              <a:defRPr/>
            </a:pPr>
            <a:r>
              <a:rPr lang="en-US" dirty="0"/>
              <a:t>fields, then the cryptanalyst may have a number of known plaintext-</a:t>
            </a:r>
            <a:r>
              <a:rPr lang="en-US" dirty="0" err="1"/>
              <a:t>ciphertext</a:t>
            </a:r>
            <a:r>
              <a:rPr lang="en-US" dirty="0"/>
              <a:t> pairs</a:t>
            </a:r>
          </a:p>
          <a:p>
            <a:pPr>
              <a:defRPr/>
            </a:pPr>
            <a:r>
              <a:rPr lang="en-US" dirty="0"/>
              <a:t>to work with.</a:t>
            </a:r>
          </a:p>
          <a:p>
            <a:pPr>
              <a:defRPr/>
            </a:pPr>
            <a:endParaRPr lang="en-US" dirty="0"/>
          </a:p>
          <a:p>
            <a:pPr>
              <a:defRPr/>
            </a:pPr>
            <a:r>
              <a:rPr lang="en-US" dirty="0"/>
              <a:t>To increase the security of symmetric block encryption for large sequences</a:t>
            </a:r>
          </a:p>
          <a:p>
            <a:pPr>
              <a:defRPr/>
            </a:pPr>
            <a:r>
              <a:rPr lang="en-US" dirty="0"/>
              <a:t>of data, a number of alternative techniques have been developed, called </a:t>
            </a:r>
            <a:r>
              <a:rPr lang="en-US" b="1" dirty="0"/>
              <a:t>modes of</a:t>
            </a:r>
          </a:p>
          <a:p>
            <a:pPr>
              <a:defRPr/>
            </a:pPr>
            <a:r>
              <a:rPr lang="en-US" b="1" dirty="0"/>
              <a:t>operation. </a:t>
            </a:r>
            <a:r>
              <a:rPr lang="en-US" dirty="0"/>
              <a:t>These modes overcome the weaknesses of ECB; each mode has its own</a:t>
            </a:r>
          </a:p>
          <a:p>
            <a:pPr>
              <a:defRPr/>
            </a:pPr>
            <a:r>
              <a:rPr lang="en-US" dirty="0"/>
              <a:t>particular advantages. This topic is explored in Chapter 20.</a:t>
            </a:r>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49</a:t>
            </a:fld>
            <a:endParaRPr lang="en-AU">
              <a:latin typeface="Arial" pitchFamily="-110" charset="0"/>
            </a:endParaRPr>
          </a:p>
        </p:txBody>
      </p:sp>
    </p:spTree>
    <p:extLst>
      <p:ext uri="{BB962C8B-B14F-4D97-AF65-F5344CB8AC3E}">
        <p14:creationId xmlns:p14="http://schemas.microsoft.com/office/powerpoint/2010/main" val="515870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A </a:t>
            </a:r>
            <a:r>
              <a:rPr lang="en-US" i="1" dirty="0"/>
              <a:t>block cipher </a:t>
            </a:r>
            <a:r>
              <a:rPr lang="en-US" i="0" dirty="0"/>
              <a:t>processes the input one block of elements at a time, producing an</a:t>
            </a:r>
          </a:p>
          <a:p>
            <a:pPr>
              <a:defRPr/>
            </a:pPr>
            <a:r>
              <a:rPr lang="en-US" i="0" dirty="0"/>
              <a:t>output block for </a:t>
            </a:r>
            <a:r>
              <a:rPr lang="en-US" dirty="0"/>
              <a:t>each input block. A </a:t>
            </a:r>
            <a:r>
              <a:rPr lang="en-US" i="1" dirty="0"/>
              <a:t>stream cipher </a:t>
            </a:r>
            <a:r>
              <a:rPr lang="en-US" i="0" dirty="0"/>
              <a:t>processes the input elements</a:t>
            </a:r>
          </a:p>
          <a:p>
            <a:pPr>
              <a:defRPr/>
            </a:pPr>
            <a:r>
              <a:rPr lang="en-US" i="0" dirty="0"/>
              <a:t>continuously, producing output one element at a time</a:t>
            </a:r>
            <a:r>
              <a:rPr lang="en-US" dirty="0"/>
              <a:t>, as it goes along. Although</a:t>
            </a:r>
          </a:p>
          <a:p>
            <a:pPr>
              <a:defRPr/>
            </a:pPr>
            <a:r>
              <a:rPr lang="en-US" dirty="0"/>
              <a:t>block ciphers are far more common, there are certain applications in which a stream</a:t>
            </a:r>
          </a:p>
          <a:p>
            <a:pPr>
              <a:defRPr/>
            </a:pPr>
            <a:r>
              <a:rPr lang="en-US" dirty="0"/>
              <a:t>cipher is more appropriate. Examples are given subsequently in this book.</a:t>
            </a:r>
          </a:p>
          <a:p>
            <a:pPr>
              <a:defRPr/>
            </a:pPr>
            <a:endParaRPr lang="en-US" dirty="0"/>
          </a:p>
          <a:p>
            <a:pPr>
              <a:defRPr/>
            </a:pPr>
            <a:r>
              <a:rPr lang="en-US" dirty="0"/>
              <a:t>A typical stream cipher encrypts plaintext one byte at a time, although a stream</a:t>
            </a:r>
          </a:p>
          <a:p>
            <a:pPr>
              <a:defRPr/>
            </a:pPr>
            <a:r>
              <a:rPr lang="en-US" dirty="0"/>
              <a:t>cipher may be designed to operate on one bit at a time or on units larger than a byte</a:t>
            </a:r>
          </a:p>
          <a:p>
            <a:pPr>
              <a:defRPr/>
            </a:pPr>
            <a:r>
              <a:rPr lang="en-US" dirty="0"/>
              <a:t>at a time. </a:t>
            </a:r>
          </a:p>
          <a:p>
            <a:pPr>
              <a:defRPr/>
            </a:pPr>
            <a:endParaRPr lang="en-US" dirty="0"/>
          </a:p>
          <a:p>
            <a:pPr>
              <a:defRPr/>
            </a:pPr>
            <a:r>
              <a:rPr lang="en-US" dirty="0"/>
              <a:t>With a properly designed pseudorandom number generator, a stream cipher</a:t>
            </a:r>
          </a:p>
          <a:p>
            <a:pPr>
              <a:defRPr/>
            </a:pPr>
            <a:r>
              <a:rPr lang="en-US" dirty="0"/>
              <a:t>can be as secure as block cipher of comparable key length. The primary advantage</a:t>
            </a:r>
          </a:p>
          <a:p>
            <a:pPr>
              <a:defRPr/>
            </a:pPr>
            <a:r>
              <a:rPr lang="en-US" dirty="0"/>
              <a:t>of a stream cipher is that stream ciphers are almost always faster and use far less</a:t>
            </a:r>
          </a:p>
          <a:p>
            <a:pPr>
              <a:defRPr/>
            </a:pPr>
            <a:r>
              <a:rPr lang="en-US" dirty="0"/>
              <a:t>code than do block ciphers. The advantage of a block cipher is that you can reuse</a:t>
            </a:r>
          </a:p>
          <a:p>
            <a:pPr>
              <a:defRPr/>
            </a:pPr>
            <a:r>
              <a:rPr lang="en-US" dirty="0"/>
              <a:t>keys. For applications that require encryption/decryption of a stream of data, such as</a:t>
            </a:r>
          </a:p>
          <a:p>
            <a:pPr>
              <a:defRPr/>
            </a:pPr>
            <a:r>
              <a:rPr lang="en-US" dirty="0"/>
              <a:t>over a data communications channel or a browser/Web link, a stream cipher might</a:t>
            </a:r>
          </a:p>
          <a:p>
            <a:pPr>
              <a:defRPr/>
            </a:pPr>
            <a:r>
              <a:rPr lang="en-US" dirty="0"/>
              <a:t>be the better alternative. For applications that deal with blocks of data, such as file</a:t>
            </a:r>
          </a:p>
          <a:p>
            <a:pPr>
              <a:defRPr/>
            </a:pPr>
            <a:r>
              <a:rPr lang="en-US" dirty="0"/>
              <a:t>transfer, e-mail, and database, block ciphers may be more appropriate. However,</a:t>
            </a:r>
          </a:p>
          <a:p>
            <a:pPr>
              <a:defRPr/>
            </a:pPr>
            <a:r>
              <a:rPr lang="en-US" dirty="0"/>
              <a:t>either type of cipher can be used in virtually any application.</a:t>
            </a:r>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52</a:t>
            </a:fld>
            <a:endParaRPr lang="en-AU">
              <a:latin typeface="Arial" pitchFamily="-110" charset="0"/>
            </a:endParaRPr>
          </a:p>
        </p:txBody>
      </p:sp>
    </p:spTree>
    <p:extLst>
      <p:ext uri="{BB962C8B-B14F-4D97-AF65-F5344CB8AC3E}">
        <p14:creationId xmlns:p14="http://schemas.microsoft.com/office/powerpoint/2010/main" val="205995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53</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a:latin typeface="Arial" pitchFamily="-110" charset="0"/>
                <a:ea typeface="ＭＳ Ｐゴシック" pitchFamily="-110" charset="-128"/>
                <a:cs typeface="ＭＳ Ｐゴシック" pitchFamily="-110" charset="-128"/>
              </a:rPr>
              <a:t>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a:latin typeface="Arial" pitchFamily="-110" charset="0"/>
                <a:ea typeface="ＭＳ Ｐゴシック" pitchFamily="-110" charset="-128"/>
                <a:cs typeface="ＭＳ Ｐゴシック" pitchFamily="-110" charset="-128"/>
              </a:rPr>
              <a:t>reorders the blocks of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then each block will still decrypt successfully.</a:t>
            </a:r>
          </a:p>
          <a:p>
            <a:r>
              <a:rPr lang="en-US" dirty="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41549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Because the approaches discussed in this section do not encrypt the message,</a:t>
            </a:r>
          </a:p>
          <a:p>
            <a:r>
              <a:rPr lang="en-US" sz="1200" kern="1200" dirty="0">
                <a:solidFill>
                  <a:schemeClr val="tx1"/>
                </a:solidFill>
                <a:effectLst/>
                <a:latin typeface="Arial" pitchFamily="-108" charset="0"/>
                <a:ea typeface="ＭＳ Ｐゴシック" pitchFamily="33" charset="-128"/>
                <a:cs typeface="ＭＳ Ｐゴシック" pitchFamily="33" charset="-128"/>
              </a:rPr>
              <a:t>message confidentiality is not provided. As was mentioned, message encryption by</a:t>
            </a:r>
          </a:p>
          <a:p>
            <a:r>
              <a:rPr lang="en-US" sz="1200" kern="1200" dirty="0">
                <a:solidFill>
                  <a:schemeClr val="tx1"/>
                </a:solidFill>
                <a:effectLst/>
                <a:latin typeface="Arial" pitchFamily="-108" charset="0"/>
                <a:ea typeface="ＭＳ Ｐゴシック" pitchFamily="33" charset="-128"/>
                <a:cs typeface="ＭＳ Ｐゴシック" pitchFamily="33" charset="-128"/>
              </a:rPr>
              <a:t>itself does not provide a secure form of authentication. However, it is possible to combine</a:t>
            </a:r>
          </a:p>
          <a:p>
            <a:r>
              <a:rPr lang="en-US" sz="1200" kern="1200" dirty="0">
                <a:solidFill>
                  <a:schemeClr val="tx1"/>
                </a:solidFill>
                <a:effectLst/>
                <a:latin typeface="Arial" pitchFamily="-108" charset="0"/>
                <a:ea typeface="ＭＳ Ｐゴシック" pitchFamily="33" charset="-128"/>
                <a:cs typeface="ＭＳ Ｐゴシック" pitchFamily="33" charset="-128"/>
              </a:rPr>
              <a:t>authentication and confidentiality in a single algorithm by encrypting a message</a:t>
            </a:r>
          </a:p>
          <a:p>
            <a:r>
              <a:rPr lang="en-US" sz="1200" kern="1200" dirty="0">
                <a:solidFill>
                  <a:schemeClr val="tx1"/>
                </a:solidFill>
                <a:effectLst/>
                <a:latin typeface="Arial" pitchFamily="-108" charset="0"/>
                <a:ea typeface="ＭＳ Ｐゴシック" pitchFamily="33" charset="-128"/>
                <a:cs typeface="ＭＳ Ｐゴシック" pitchFamily="33" charset="-128"/>
              </a:rPr>
              <a:t>plus its authentication tag. Typically, however, message authentication is provided as</a:t>
            </a:r>
          </a:p>
          <a:p>
            <a:r>
              <a:rPr lang="en-US" sz="1200" kern="1200" dirty="0">
                <a:solidFill>
                  <a:schemeClr val="tx1"/>
                </a:solidFill>
                <a:effectLst/>
                <a:latin typeface="Arial" pitchFamily="-108" charset="0"/>
                <a:ea typeface="ＭＳ Ｐゴシック" pitchFamily="33" charset="-128"/>
                <a:cs typeface="ＭＳ Ｐゴシック" pitchFamily="33" charset="-128"/>
              </a:rPr>
              <a:t>a separate function from message encryption. [DAVI89] suggests three situations in</a:t>
            </a:r>
          </a:p>
          <a:p>
            <a:r>
              <a:rPr lang="en-US" sz="1200" kern="1200" dirty="0">
                <a:solidFill>
                  <a:schemeClr val="tx1"/>
                </a:solidFill>
                <a:effectLst/>
                <a:latin typeface="Arial" pitchFamily="-108" charset="0"/>
                <a:ea typeface="ＭＳ Ｐゴシック" pitchFamily="33" charset="-128"/>
                <a:cs typeface="ＭＳ Ｐゴシック" pitchFamily="33" charset="-128"/>
              </a:rPr>
              <a:t>which message authentication without confidentiality is preferable: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1.  There are a number of applications in which the same message is broadcast to</a:t>
            </a:r>
          </a:p>
          <a:p>
            <a:r>
              <a:rPr lang="en-US" sz="1200" kern="1200" dirty="0">
                <a:solidFill>
                  <a:schemeClr val="tx1"/>
                </a:solidFill>
                <a:effectLst/>
                <a:latin typeface="Arial" pitchFamily="-108" charset="0"/>
                <a:ea typeface="ＭＳ Ｐゴシック" pitchFamily="33" charset="-128"/>
                <a:cs typeface="ＭＳ Ｐゴシック" pitchFamily="33" charset="-128"/>
              </a:rPr>
              <a:t>a number of destinations. Two examples are notification to users that the network</a:t>
            </a:r>
          </a:p>
          <a:p>
            <a:r>
              <a:rPr lang="en-US" sz="1200" kern="1200" dirty="0">
                <a:solidFill>
                  <a:schemeClr val="tx1"/>
                </a:solidFill>
                <a:effectLst/>
                <a:latin typeface="Arial" pitchFamily="-108" charset="0"/>
                <a:ea typeface="ＭＳ Ｐゴシック" pitchFamily="33" charset="-128"/>
                <a:cs typeface="ＭＳ Ｐゴシック" pitchFamily="33" charset="-128"/>
              </a:rPr>
              <a:t>is now unavailable, and an alarm signal in a control center. It is cheaper</a:t>
            </a:r>
          </a:p>
          <a:p>
            <a:r>
              <a:rPr lang="en-US" sz="1200" kern="1200" dirty="0">
                <a:solidFill>
                  <a:schemeClr val="tx1"/>
                </a:solidFill>
                <a:effectLst/>
                <a:latin typeface="Arial" pitchFamily="-108" charset="0"/>
                <a:ea typeface="ＭＳ Ｐゴシック" pitchFamily="33" charset="-128"/>
                <a:cs typeface="ＭＳ Ｐゴシック" pitchFamily="33" charset="-128"/>
              </a:rPr>
              <a:t>and more reliable to have only one destination responsible for monitoring</a:t>
            </a:r>
          </a:p>
          <a:p>
            <a:r>
              <a:rPr lang="en-US" sz="1200" kern="1200" dirty="0">
                <a:solidFill>
                  <a:schemeClr val="tx1"/>
                </a:solidFill>
                <a:effectLst/>
                <a:latin typeface="Arial" pitchFamily="-108" charset="0"/>
                <a:ea typeface="ＭＳ Ｐゴシック" pitchFamily="33" charset="-128"/>
                <a:cs typeface="ＭＳ Ｐゴシック" pitchFamily="33" charset="-128"/>
              </a:rPr>
              <a:t>authenticity. Thus, the message must be broadcast in plaintext with an associated</a:t>
            </a:r>
          </a:p>
          <a:p>
            <a:r>
              <a:rPr lang="en-US" sz="1200" kern="1200" dirty="0">
                <a:solidFill>
                  <a:schemeClr val="tx1"/>
                </a:solidFill>
                <a:effectLst/>
                <a:latin typeface="Arial" pitchFamily="-108" charset="0"/>
                <a:ea typeface="ＭＳ Ｐゴシック" pitchFamily="33" charset="-128"/>
                <a:cs typeface="ＭＳ Ｐゴシック" pitchFamily="33" charset="-128"/>
              </a:rPr>
              <a:t>message authentication tag. The responsible system performs authentication.</a:t>
            </a:r>
          </a:p>
          <a:p>
            <a:r>
              <a:rPr lang="en-US" sz="1200" kern="1200" dirty="0">
                <a:solidFill>
                  <a:schemeClr val="tx1"/>
                </a:solidFill>
                <a:effectLst/>
                <a:latin typeface="Arial" pitchFamily="-108" charset="0"/>
                <a:ea typeface="ＭＳ Ｐゴシック" pitchFamily="33" charset="-128"/>
                <a:cs typeface="ＭＳ Ｐゴシック" pitchFamily="33" charset="-128"/>
              </a:rPr>
              <a:t>If a violation occurs, the other destination systems are alerted by a</a:t>
            </a:r>
          </a:p>
          <a:p>
            <a:r>
              <a:rPr lang="en-US" sz="1200" kern="1200" dirty="0">
                <a:solidFill>
                  <a:schemeClr val="tx1"/>
                </a:solidFill>
                <a:effectLst/>
                <a:latin typeface="Arial" pitchFamily="-108" charset="0"/>
                <a:ea typeface="ＭＳ Ｐゴシック" pitchFamily="33" charset="-128"/>
                <a:cs typeface="ＭＳ Ｐゴシック" pitchFamily="33" charset="-128"/>
              </a:rPr>
              <a:t>general alarm.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2.  Another possible scenario is an exchange in which one side has a heavy load and</a:t>
            </a:r>
          </a:p>
          <a:p>
            <a:r>
              <a:rPr lang="en-US" sz="1200" kern="1200" dirty="0">
                <a:solidFill>
                  <a:schemeClr val="tx1"/>
                </a:solidFill>
                <a:effectLst/>
                <a:latin typeface="Arial" pitchFamily="-108" charset="0"/>
                <a:ea typeface="ＭＳ Ｐゴシック" pitchFamily="33" charset="-128"/>
                <a:cs typeface="ＭＳ Ｐゴシック" pitchFamily="33" charset="-128"/>
              </a:rPr>
              <a:t>cannot afford the time to decrypt all incoming messages. Authentication is carried</a:t>
            </a:r>
          </a:p>
          <a:p>
            <a:r>
              <a:rPr lang="en-US" sz="1200" kern="1200" dirty="0">
                <a:solidFill>
                  <a:schemeClr val="tx1"/>
                </a:solidFill>
                <a:effectLst/>
                <a:latin typeface="Arial" pitchFamily="-108" charset="0"/>
                <a:ea typeface="ＭＳ Ｐゴシック" pitchFamily="33" charset="-128"/>
                <a:cs typeface="ＭＳ Ｐゴシック" pitchFamily="33" charset="-128"/>
              </a:rPr>
              <a:t>out on a selective basis, with messages being chosen at random for checking.</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3.  Authentication of a computer program in plaintext is an attractive service. The</a:t>
            </a:r>
          </a:p>
          <a:p>
            <a:r>
              <a:rPr lang="en-US" sz="1200" kern="1200" dirty="0">
                <a:solidFill>
                  <a:schemeClr val="tx1"/>
                </a:solidFill>
                <a:effectLst/>
                <a:latin typeface="Arial" pitchFamily="-108" charset="0"/>
                <a:ea typeface="ＭＳ Ｐゴシック" pitchFamily="33" charset="-128"/>
                <a:cs typeface="ＭＳ Ｐゴシック" pitchFamily="33" charset="-128"/>
              </a:rPr>
              <a:t>computer program can be executed without having to decrypt it every time,</a:t>
            </a:r>
          </a:p>
          <a:p>
            <a:r>
              <a:rPr lang="en-US" sz="1200" kern="1200" dirty="0">
                <a:solidFill>
                  <a:schemeClr val="tx1"/>
                </a:solidFill>
                <a:effectLst/>
                <a:latin typeface="Arial" pitchFamily="-108" charset="0"/>
                <a:ea typeface="ＭＳ Ｐゴシック" pitchFamily="33" charset="-128"/>
                <a:cs typeface="ＭＳ Ｐゴシック" pitchFamily="33" charset="-128"/>
              </a:rPr>
              <a:t>which would be wasteful of processor resources. However, if a message authentication</a:t>
            </a:r>
          </a:p>
          <a:p>
            <a:r>
              <a:rPr lang="en-US" sz="1200" kern="1200" dirty="0">
                <a:solidFill>
                  <a:schemeClr val="tx1"/>
                </a:solidFill>
                <a:effectLst/>
                <a:latin typeface="Arial" pitchFamily="-108" charset="0"/>
                <a:ea typeface="ＭＳ Ｐゴシック" pitchFamily="33" charset="-128"/>
                <a:cs typeface="ＭＳ Ｐゴシック" pitchFamily="33" charset="-128"/>
              </a:rPr>
              <a:t>tag were attached to the program, it could be checked whenever assurance</a:t>
            </a:r>
          </a:p>
          <a:p>
            <a:r>
              <a:rPr lang="en-US" sz="1200" kern="1200" dirty="0">
                <a:solidFill>
                  <a:schemeClr val="tx1"/>
                </a:solidFill>
                <a:effectLst/>
                <a:latin typeface="Arial" pitchFamily="-108" charset="0"/>
                <a:ea typeface="ＭＳ Ｐゴシック" pitchFamily="33" charset="-128"/>
                <a:cs typeface="ＭＳ Ｐゴシック" pitchFamily="33" charset="-128"/>
              </a:rPr>
              <a:t>is required of the integrity of the program.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Thus, there is a place for both authentication and encryption in meeting security</a:t>
            </a:r>
          </a:p>
          <a:p>
            <a:r>
              <a:rPr lang="en-US" sz="1200" kern="1200" dirty="0">
                <a:solidFill>
                  <a:schemeClr val="tx1"/>
                </a:solidFill>
                <a:effectLst/>
                <a:latin typeface="Arial" pitchFamily="-108" charset="0"/>
                <a:ea typeface="ＭＳ Ｐゴシック" pitchFamily="33" charset="-128"/>
                <a:cs typeface="ＭＳ Ｐゴシック" pitchFamily="33" charset="-128"/>
              </a:rPr>
              <a:t>requirements.</a:t>
            </a:r>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54</a:t>
            </a:fld>
            <a:endParaRPr lang="en-AU"/>
          </a:p>
        </p:txBody>
      </p:sp>
    </p:spTree>
    <p:extLst>
      <p:ext uri="{BB962C8B-B14F-4D97-AF65-F5344CB8AC3E}">
        <p14:creationId xmlns:p14="http://schemas.microsoft.com/office/powerpoint/2010/main" val="1681246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55</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One authentication technique involves</a:t>
            </a:r>
          </a:p>
          <a:p>
            <a:r>
              <a:rPr lang="en-US" dirty="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a:latin typeface="Arial" pitchFamily="-110" charset="0"/>
                <a:ea typeface="ＭＳ Ｐゴシック" pitchFamily="-110" charset="-128"/>
                <a:cs typeface="ＭＳ Ｐゴシック" pitchFamily="-110" charset="-128"/>
              </a:rPr>
              <a:t>two communicating parties, say A and B, share a common secret key </a:t>
            </a:r>
            <a:r>
              <a:rPr lang="en-US" i="1" dirty="0">
                <a:latin typeface="Arial" pitchFamily="-110" charset="0"/>
                <a:ea typeface="ＭＳ Ｐゴシック" pitchFamily="-110" charset="-128"/>
                <a:cs typeface="ＭＳ Ｐゴシック" pitchFamily="-110" charset="-128"/>
              </a:rPr>
              <a:t>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When</a:t>
            </a:r>
          </a:p>
          <a:p>
            <a:r>
              <a:rPr lang="en-US" dirty="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a:latin typeface="Arial" pitchFamily="-110" charset="0"/>
                <a:ea typeface="ＭＳ Ｐゴシック" pitchFamily="-110" charset="-128"/>
                <a:cs typeface="ＭＳ Ｐゴシック" pitchFamily="-110" charset="-128"/>
              </a:rPr>
              <a:t>complex function of the message and the key: MAC</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F(K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M). The message</a:t>
            </a:r>
          </a:p>
          <a:p>
            <a:r>
              <a:rPr lang="en-US" dirty="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a:latin typeface="Arial" pitchFamily="-110" charset="0"/>
                <a:ea typeface="ＭＳ Ｐゴシック" pitchFamily="-110" charset="-128"/>
                <a:cs typeface="ＭＳ Ｐゴシック" pitchFamily="-110" charset="-128"/>
              </a:rPr>
              <a:t>(Figure 2.3). If we assume that only the receiver and the sender know the identity of</a:t>
            </a:r>
          </a:p>
          <a:p>
            <a:r>
              <a:rPr lang="en-US" dirty="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b="0" dirty="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b="0" dirty="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b="0" dirty="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b="0" dirty="0">
                <a:latin typeface="Arial" pitchFamily="-110" charset="0"/>
                <a:ea typeface="ＭＳ Ｐゴシック" pitchFamily="-110" charset="-128"/>
                <a:cs typeface="ＭＳ Ｐゴシック" pitchFamily="-110" charset="-128"/>
              </a:rPr>
              <a:t>the alterations in the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b="0" dirty="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b="0" dirty="0">
                <a:latin typeface="Arial" pitchFamily="-110" charset="0"/>
                <a:ea typeface="ＭＳ Ｐゴシック" pitchFamily="-110" charset="-128"/>
                <a:cs typeface="ＭＳ Ｐゴシック" pitchFamily="-110" charset="-128"/>
              </a:rPr>
              <a:t>proper code.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If the message includes a sequence number (such as is used with X.25, HDLC,</a:t>
            </a:r>
          </a:p>
          <a:p>
            <a:r>
              <a:rPr lang="en-US" b="0" dirty="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a:latin typeface="Arial" pitchFamily="-110" charset="0"/>
                <a:ea typeface="ＭＳ Ｐゴシック" pitchFamily="-110" charset="-128"/>
                <a:cs typeface="ＭＳ Ｐゴシック" pitchFamily="-110" charset="-128"/>
              </a:rPr>
              <a:t>an attacker cannot successfully alter the sequence number.</a:t>
            </a:r>
          </a:p>
          <a:p>
            <a:endParaRPr lang="en-US" dirty="0">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A number of algorithms could be used to generate the code. The now withdrawn</a:t>
            </a:r>
          </a:p>
          <a:p>
            <a:r>
              <a:rPr lang="en-US" sz="1200" kern="1200" dirty="0">
                <a:solidFill>
                  <a:schemeClr val="tx1"/>
                </a:solidFill>
                <a:effectLst/>
                <a:latin typeface="Arial" pitchFamily="-108" charset="0"/>
                <a:ea typeface="ＭＳ Ｐゴシック" pitchFamily="33" charset="-128"/>
                <a:cs typeface="ＭＳ Ｐゴシック" pitchFamily="33" charset="-128"/>
              </a:rPr>
              <a:t>NIST publication FIPS PUB 113 (Computer Data Authentication , May 1985),</a:t>
            </a:r>
          </a:p>
          <a:p>
            <a:r>
              <a:rPr lang="en-US" sz="1200" kern="1200" dirty="0">
                <a:solidFill>
                  <a:schemeClr val="tx1"/>
                </a:solidFill>
                <a:effectLst/>
                <a:latin typeface="Arial" pitchFamily="-108" charset="0"/>
                <a:ea typeface="ＭＳ Ｐゴシック" pitchFamily="33" charset="-128"/>
                <a:cs typeface="ＭＳ Ｐゴシック" pitchFamily="33" charset="-128"/>
              </a:rPr>
              <a:t>recommended the use of DES. However AES would now be a more suitable choice.</a:t>
            </a:r>
          </a:p>
          <a:p>
            <a:r>
              <a:rPr lang="en-US" sz="1200" kern="1200" dirty="0">
                <a:solidFill>
                  <a:schemeClr val="tx1"/>
                </a:solidFill>
                <a:effectLst/>
                <a:latin typeface="Arial" pitchFamily="-108" charset="0"/>
                <a:ea typeface="ＭＳ Ｐゴシック" pitchFamily="33" charset="-128"/>
                <a:cs typeface="ＭＳ Ｐゴシック" pitchFamily="33" charset="-128"/>
              </a:rPr>
              <a:t>DES or AES is used to generate an encrypted version of the message, and some of</a:t>
            </a:r>
          </a:p>
          <a:p>
            <a:r>
              <a:rPr lang="en-US" sz="1200" kern="1200" dirty="0">
                <a:solidFill>
                  <a:schemeClr val="tx1"/>
                </a:solidFill>
                <a:effectLst/>
                <a:latin typeface="Arial" pitchFamily="-108" charset="0"/>
                <a:ea typeface="ＭＳ Ｐゴシック" pitchFamily="33" charset="-128"/>
                <a:cs typeface="ＭＳ Ｐゴシック" pitchFamily="33" charset="-128"/>
              </a:rPr>
              <a:t> the bits of </a:t>
            </a:r>
            <a:r>
              <a:rPr lang="en-US" sz="1200" kern="1200" dirty="0" err="1">
                <a:solidFill>
                  <a:schemeClr val="tx1"/>
                </a:solidFill>
                <a:effectLst/>
                <a:latin typeface="Arial" pitchFamily="-108" charset="0"/>
                <a:ea typeface="ＭＳ Ｐゴシック" pitchFamily="33" charset="-128"/>
                <a:cs typeface="ＭＳ Ｐゴシック" pitchFamily="33" charset="-128"/>
              </a:rPr>
              <a:t>ciphertext</a:t>
            </a:r>
            <a:r>
              <a:rPr lang="en-US" sz="1200" kern="1200" dirty="0">
                <a:solidFill>
                  <a:schemeClr val="tx1"/>
                </a:solidFill>
                <a:effectLst/>
                <a:latin typeface="Arial" pitchFamily="-108" charset="0"/>
                <a:ea typeface="ＭＳ Ｐゴシック" pitchFamily="33" charset="-128"/>
                <a:cs typeface="ＭＳ Ｐゴシック" pitchFamily="33" charset="-128"/>
              </a:rPr>
              <a:t> are used as the code. A 16- or 32-bit code used to be typical, but</a:t>
            </a:r>
          </a:p>
          <a:p>
            <a:r>
              <a:rPr lang="en-US" sz="1200" kern="1200" dirty="0">
                <a:solidFill>
                  <a:schemeClr val="tx1"/>
                </a:solidFill>
                <a:effectLst/>
                <a:latin typeface="Arial" pitchFamily="-108" charset="0"/>
                <a:ea typeface="ＭＳ Ｐゴシック" pitchFamily="33" charset="-128"/>
                <a:cs typeface="ＭＳ Ｐゴシック" pitchFamily="33" charset="-128"/>
              </a:rPr>
              <a:t>would now be much too small to provide sufficient collision resistance, as we will</a:t>
            </a:r>
          </a:p>
          <a:p>
            <a:r>
              <a:rPr lang="en-US" sz="1200" kern="1200" dirty="0">
                <a:solidFill>
                  <a:schemeClr val="tx1"/>
                </a:solidFill>
                <a:effectLst/>
                <a:latin typeface="Arial" pitchFamily="-108" charset="0"/>
                <a:ea typeface="ＭＳ Ｐゴシック" pitchFamily="33" charset="-128"/>
                <a:cs typeface="ＭＳ Ｐゴシック" pitchFamily="33" charset="-128"/>
              </a:rPr>
              <a:t>discuss shortly.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process just described is similar to encryption. One difference is that the</a:t>
            </a:r>
          </a:p>
          <a:p>
            <a:r>
              <a:rPr lang="en-US" sz="1200" kern="1200" dirty="0">
                <a:solidFill>
                  <a:schemeClr val="tx1"/>
                </a:solidFill>
                <a:effectLst/>
                <a:latin typeface="Arial" pitchFamily="-108" charset="0"/>
                <a:ea typeface="ＭＳ Ｐゴシック" pitchFamily="33" charset="-128"/>
                <a:cs typeface="ＭＳ Ｐゴシック" pitchFamily="33" charset="-128"/>
              </a:rPr>
              <a:t>authentication algorithm need not be reversible, as it must for decryption. It turns</a:t>
            </a:r>
          </a:p>
          <a:p>
            <a:r>
              <a:rPr lang="en-US" sz="1200" kern="1200" dirty="0">
                <a:solidFill>
                  <a:schemeClr val="tx1"/>
                </a:solidFill>
                <a:effectLst/>
                <a:latin typeface="Arial" pitchFamily="-108" charset="0"/>
                <a:ea typeface="ＭＳ Ｐゴシック" pitchFamily="33" charset="-128"/>
                <a:cs typeface="ＭＳ Ｐゴシック" pitchFamily="33" charset="-128"/>
              </a:rPr>
              <a:t>out that because of the mathematical properties of the authentication function, it is</a:t>
            </a:r>
          </a:p>
          <a:p>
            <a:r>
              <a:rPr lang="en-US" sz="1200" kern="1200" dirty="0">
                <a:solidFill>
                  <a:schemeClr val="tx1"/>
                </a:solidFill>
                <a:effectLst/>
                <a:latin typeface="Arial" pitchFamily="-108" charset="0"/>
                <a:ea typeface="ＭＳ Ｐゴシック" pitchFamily="33" charset="-128"/>
                <a:cs typeface="ＭＳ Ｐゴシック" pitchFamily="33" charset="-128"/>
              </a:rPr>
              <a:t>less vulnerable to being broken than encryption.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p:txBody>
      </p:sp>
    </p:spTree>
    <p:extLst>
      <p:ext uri="{BB962C8B-B14F-4D97-AF65-F5344CB8AC3E}">
        <p14:creationId xmlns:p14="http://schemas.microsoft.com/office/powerpoint/2010/main" val="1765650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56</a:t>
            </a:fld>
            <a:endParaRPr lang="en-AU">
              <a:latin typeface="Arial" pitchFamily="-110"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An alternative to the message authentication code is the</a:t>
            </a:r>
          </a:p>
          <a:p>
            <a:r>
              <a:rPr lang="en-US" dirty="0">
                <a:latin typeface="Arial" pitchFamily="-110" charset="0"/>
                <a:ea typeface="ＭＳ Ｐゴシック" pitchFamily="-110" charset="-128"/>
                <a:cs typeface="ＭＳ Ｐゴシック" pitchFamily="-110" charset="-128"/>
              </a:rPr>
              <a:t>one-way hash function. As with the message authentication code, a hash function</a:t>
            </a:r>
          </a:p>
          <a:p>
            <a:r>
              <a:rPr lang="en-US" dirty="0">
                <a:latin typeface="Arial" pitchFamily="-110" charset="0"/>
                <a:ea typeface="ＭＳ Ｐゴシック" pitchFamily="-110" charset="-128"/>
                <a:cs typeface="ＭＳ Ｐゴシック" pitchFamily="-110" charset="-128"/>
              </a:rPr>
              <a:t>accepts a variable-size message </a:t>
            </a:r>
            <a:r>
              <a:rPr lang="en-US" i="1" dirty="0">
                <a:latin typeface="Arial" pitchFamily="-110" charset="0"/>
                <a:ea typeface="ＭＳ Ｐゴシック" pitchFamily="-110" charset="-128"/>
                <a:cs typeface="ＭＳ Ｐゴシック" pitchFamily="-110" charset="-128"/>
              </a:rPr>
              <a:t>M as input and produces a fixed-size message digest</a:t>
            </a:r>
          </a:p>
          <a:p>
            <a:r>
              <a:rPr lang="en-US" dirty="0">
                <a:latin typeface="Arial" pitchFamily="-110" charset="0"/>
                <a:ea typeface="ＭＳ Ｐゴシック" pitchFamily="-110" charset="-128"/>
                <a:cs typeface="ＭＳ Ｐゴシック" pitchFamily="-110" charset="-128"/>
              </a:rPr>
              <a:t>H(</a:t>
            </a:r>
            <a:r>
              <a:rPr lang="en-US" i="1" dirty="0">
                <a:latin typeface="Arial" pitchFamily="-110" charset="0"/>
                <a:ea typeface="ＭＳ Ｐゴシック" pitchFamily="-110" charset="-128"/>
                <a:cs typeface="ＭＳ Ｐゴシック" pitchFamily="-110" charset="-128"/>
              </a:rPr>
              <a:t>M) as output (Figure 2.4). Typically, the message is padded out to an integer multiple</a:t>
            </a:r>
          </a:p>
          <a:p>
            <a:r>
              <a:rPr lang="en-US" dirty="0">
                <a:latin typeface="Arial" pitchFamily="-110" charset="0"/>
                <a:ea typeface="ＭＳ Ｐゴシック" pitchFamily="-110" charset="-128"/>
                <a:cs typeface="ＭＳ Ｐゴシック" pitchFamily="-110" charset="-128"/>
              </a:rPr>
              <a:t>of some fixed length (e.g., 1024 bits) and the padding includes the value of the length</a:t>
            </a:r>
          </a:p>
          <a:p>
            <a:r>
              <a:rPr lang="en-US" dirty="0">
                <a:latin typeface="Arial" pitchFamily="-110" charset="0"/>
                <a:ea typeface="ＭＳ Ｐゴシック" pitchFamily="-110" charset="-128"/>
                <a:cs typeface="ＭＳ Ｐゴシック" pitchFamily="-110" charset="-128"/>
              </a:rPr>
              <a:t>of the original message in bits. The length field is a security measure to increase the</a:t>
            </a:r>
          </a:p>
          <a:p>
            <a:r>
              <a:rPr lang="en-US" dirty="0">
                <a:latin typeface="Arial" pitchFamily="-110" charset="0"/>
                <a:ea typeface="ＭＳ Ｐゴシック" pitchFamily="-110" charset="-128"/>
                <a:cs typeface="ＭＳ Ｐゴシック" pitchFamily="-110" charset="-128"/>
              </a:rPr>
              <a:t>difficulty for an attacker to produce an alternative message with the same hash value.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8420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57</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a:latin typeface="Arial" pitchFamily="-110" charset="0"/>
                <a:ea typeface="ＭＳ Ｐゴシック" pitchFamily="-110" charset="-128"/>
                <a:cs typeface="ＭＳ Ｐゴシック" pitchFamily="-110" charset="-128"/>
              </a:rPr>
              <a:t>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M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K). It then sends [ M ii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M</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K) and verify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45116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58</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a:latin typeface="Arial" pitchFamily="-110" charset="0"/>
                <a:ea typeface="ＭＳ Ｐゴシック" pitchFamily="-110" charset="-128"/>
                <a:cs typeface="ＭＳ Ｐゴシック" pitchFamily="-110" charset="-128"/>
              </a:rPr>
              <a:t>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M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K). It then sends [ M ii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M</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K) and verify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46274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59</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a:latin typeface="Arial" pitchFamily="-110" charset="0"/>
                <a:ea typeface="ＭＳ Ｐゴシック" pitchFamily="-110" charset="-128"/>
                <a:cs typeface="ＭＳ Ｐゴシック" pitchFamily="-110" charset="-128"/>
              </a:rPr>
              <a:t>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M </a:t>
            </a:r>
            <a:r>
              <a:rPr lang="en-US" i="1" dirty="0" err="1">
                <a:latin typeface="Arial" pitchFamily="-110" charset="0"/>
                <a:ea typeface="ＭＳ Ｐゴシック" pitchFamily="-110" charset="-128"/>
                <a:cs typeface="ＭＳ Ｐゴシック" pitchFamily="-110" charset="-128"/>
              </a:rPr>
              <a:t>ll</a:t>
            </a:r>
            <a:r>
              <a:rPr lang="en-US" i="1" dirty="0">
                <a:latin typeface="Arial" pitchFamily="-110" charset="0"/>
                <a:ea typeface="ＭＳ Ｐゴシック" pitchFamily="-110" charset="-128"/>
                <a:cs typeface="ＭＳ Ｐゴシック" pitchFamily="-110" charset="-128"/>
              </a:rPr>
              <a:t> K). It then sends [ M ii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M</a:t>
            </a:r>
            <a:r>
              <a:rPr lang="en-US" i="1" baseline="0" dirty="0">
                <a:latin typeface="Arial" pitchFamily="-110" charset="0"/>
                <a:ea typeface="ＭＳ Ｐゴシック" pitchFamily="-110" charset="-128"/>
                <a:cs typeface="ＭＳ Ｐゴシック" pitchFamily="-110" charset="-128"/>
              </a:rPr>
              <a:t> </a:t>
            </a:r>
            <a:r>
              <a:rPr lang="en-US" i="1" baseline="0" dirty="0" err="1">
                <a:latin typeface="Arial" pitchFamily="-110" charset="0"/>
                <a:ea typeface="ＭＳ Ｐゴシック" pitchFamily="-110" charset="-128"/>
                <a:cs typeface="ＭＳ Ｐゴシック" pitchFamily="-110" charset="-128"/>
              </a:rPr>
              <a:t>ll</a:t>
            </a:r>
            <a:r>
              <a:rPr lang="en-US" i="1" baseline="0"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K) and verify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89273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9A42A52-C3FD-4A25-A3C5-F8DCF3B456EA}" type="slidenum">
              <a:rPr lang="en-US" altLang="zh-TW" smtClean="0"/>
              <a:pPr/>
              <a:t>9</a:t>
            </a:fld>
            <a:endParaRPr lang="en-US" altLang="zh-TW"/>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60</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The purpose of a hash function is to produce a</a:t>
            </a:r>
          </a:p>
          <a:p>
            <a:r>
              <a:rPr lang="en-US" b="0" dirty="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b="0" dirty="0">
                <a:latin typeface="Arial" pitchFamily="-110" charset="0"/>
                <a:ea typeface="ＭＳ Ｐゴシック" pitchFamily="-110" charset="-128"/>
                <a:cs typeface="ＭＳ Ｐゴシック" pitchFamily="-110" charset="-128"/>
              </a:rPr>
              <a:t>authentication, a hash function H must have the following properties: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H can be applied to a block of data of any size.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H produces a fixed-length output.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a:t>
            </a:r>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is relatively easy to compute for any given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making both hardware and</a:t>
            </a:r>
          </a:p>
          <a:p>
            <a:r>
              <a:rPr lang="en-US" b="0" dirty="0">
                <a:latin typeface="Arial" pitchFamily="-110" charset="0"/>
                <a:ea typeface="ＭＳ Ｐゴシック" pitchFamily="-110" charset="-128"/>
                <a:cs typeface="ＭＳ Ｐゴシック" pitchFamily="-110" charset="-128"/>
              </a:rPr>
              <a:t>software implementations practical.</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For any given code </a:t>
            </a:r>
            <a:r>
              <a:rPr lang="en-US" b="0" i="1" dirty="0" err="1">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 it is computationally infeasible to find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such that</a:t>
            </a:r>
          </a:p>
          <a:p>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 A hash function with this property is referred to as one-way or </a:t>
            </a:r>
            <a:r>
              <a:rPr lang="en-US" b="0" i="1" dirty="0" err="1">
                <a:latin typeface="Arial" pitchFamily="-110" charset="0"/>
                <a:ea typeface="ＭＳ Ｐゴシック" pitchFamily="-110" charset="-128"/>
                <a:cs typeface="ＭＳ Ｐゴシック" pitchFamily="-110" charset="-128"/>
              </a:rPr>
              <a:t>preimage</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For any given block </a:t>
            </a:r>
            <a:r>
              <a:rPr lang="en-US" b="0" i="1" dirty="0">
                <a:latin typeface="Arial" pitchFamily="-110" charset="0"/>
                <a:ea typeface="ＭＳ Ｐゴシック" pitchFamily="-110" charset="-128"/>
                <a:cs typeface="ＭＳ Ｐゴシック" pitchFamily="-110" charset="-128"/>
              </a:rPr>
              <a:t>x, it is computationally infeasible to find y ≠ x with</a:t>
            </a:r>
          </a:p>
          <a:p>
            <a:r>
              <a:rPr lang="en-US" b="0" dirty="0" err="1">
                <a:latin typeface="Arial" pitchFamily="-110" charset="0"/>
                <a:ea typeface="ＭＳ Ｐゴシック" pitchFamily="-110" charset="-128"/>
                <a:cs typeface="ＭＳ Ｐゴシック" pitchFamily="-110" charset="-128"/>
              </a:rPr>
              <a:t>H(</a:t>
            </a:r>
            <a:r>
              <a:rPr lang="en-US" b="0" i="1" dirty="0" err="1">
                <a:latin typeface="Arial" pitchFamily="-110" charset="0"/>
                <a:ea typeface="ＭＳ Ｐゴシック" pitchFamily="-110" charset="-128"/>
                <a:cs typeface="ＭＳ Ｐゴシック" pitchFamily="-110" charset="-128"/>
              </a:rPr>
              <a:t>y</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H(x</a:t>
            </a:r>
            <a:r>
              <a:rPr lang="en-US" b="0" i="1" dirty="0">
                <a:latin typeface="Arial" pitchFamily="-110" charset="0"/>
                <a:ea typeface="ＭＳ Ｐゴシック" pitchFamily="-110" charset="-128"/>
                <a:cs typeface="ＭＳ Ｐゴシック" pitchFamily="-110" charset="-128"/>
              </a:rPr>
              <a:t>). A hash function with this property is referred to as second </a:t>
            </a:r>
            <a:r>
              <a:rPr lang="en-US" b="0" i="1" dirty="0" err="1">
                <a:latin typeface="Arial" pitchFamily="-110" charset="0"/>
                <a:ea typeface="ＭＳ Ｐゴシック" pitchFamily="-110" charset="-128"/>
                <a:cs typeface="ＭＳ Ｐゴシック" pitchFamily="-110" charset="-128"/>
              </a:rPr>
              <a:t>preimage</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resistant. This is sometimes referred to as weak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6. It is computationally infeasible to find any pair (</a:t>
            </a:r>
            <a:r>
              <a:rPr lang="en-US" b="0" i="1" dirty="0" err="1">
                <a:latin typeface="Arial" pitchFamily="-110" charset="0"/>
                <a:ea typeface="ＭＳ Ｐゴシック" pitchFamily="-110" charset="-128"/>
                <a:cs typeface="ＭＳ Ｐゴシック" pitchFamily="-110" charset="-128"/>
              </a:rPr>
              <a:t>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y</a:t>
            </a:r>
            <a:r>
              <a:rPr lang="en-US" b="0" i="1" dirty="0">
                <a:latin typeface="Arial" pitchFamily="-110" charset="0"/>
                <a:ea typeface="ＭＳ Ｐゴシック" pitchFamily="-110" charset="-128"/>
                <a:cs typeface="ＭＳ Ｐゴシック" pitchFamily="-110" charset="-128"/>
              </a:rPr>
              <a:t>) such that </a:t>
            </a:r>
            <a:r>
              <a:rPr lang="en-US" b="0" i="1" dirty="0" err="1">
                <a:latin typeface="Arial" pitchFamily="-110" charset="0"/>
                <a:ea typeface="ＭＳ Ｐゴシック" pitchFamily="-110" charset="-128"/>
                <a:cs typeface="ＭＳ Ｐゴシック" pitchFamily="-110" charset="-128"/>
              </a:rPr>
              <a:t>H(x</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H(y</a:t>
            </a:r>
            <a:r>
              <a:rPr lang="en-US" b="0" i="1" dirty="0">
                <a:latin typeface="Arial" pitchFamily="-110" charset="0"/>
                <a:ea typeface="ＭＳ Ｐゴシック" pitchFamily="-110" charset="-128"/>
                <a:cs typeface="ＭＳ Ｐゴシック" pitchFamily="-110" charset="-128"/>
              </a:rPr>
              <a:t>).</a:t>
            </a:r>
          </a:p>
          <a:p>
            <a:r>
              <a:rPr lang="en-US" b="0" dirty="0">
                <a:latin typeface="Arial" pitchFamily="-110" charset="0"/>
                <a:ea typeface="ＭＳ Ｐゴシック" pitchFamily="-110" charset="-128"/>
                <a:cs typeface="ＭＳ Ｐゴシック" pitchFamily="-110" charset="-128"/>
              </a:rPr>
              <a:t>A hash function with this property is referred to as collision resistant. This is</a:t>
            </a:r>
          </a:p>
          <a:p>
            <a:r>
              <a:rPr lang="en-US" b="0" dirty="0">
                <a:latin typeface="Arial" pitchFamily="-110" charset="0"/>
                <a:ea typeface="ＭＳ Ｐゴシック" pitchFamily="-110" charset="-128"/>
                <a:cs typeface="ＭＳ Ｐゴシック" pitchFamily="-110" charset="-128"/>
              </a:rPr>
              <a:t>sometimes referred to as strong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b="0" dirty="0">
                <a:latin typeface="Arial" pitchFamily="-110" charset="0"/>
                <a:ea typeface="ＭＳ Ｐゴシック" pitchFamily="-110" charset="-128"/>
                <a:cs typeface="ＭＳ Ｐゴシック" pitchFamily="-110" charset="-128"/>
              </a:rPr>
              <a:t>function to message authentication.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b="0" dirty="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b="0" dirty="0">
                <a:latin typeface="Arial" pitchFamily="-110" charset="0"/>
                <a:ea typeface="ＭＳ Ｐゴシック" pitchFamily="-110" charset="-128"/>
                <a:cs typeface="ＭＳ Ｐゴシック" pitchFamily="-110" charset="-128"/>
              </a:rPr>
              <a:t>important if the authentication technique involves the use of a secret value (Figure 2.5c).</a:t>
            </a:r>
          </a:p>
          <a:p>
            <a:r>
              <a:rPr lang="en-US" b="0" dirty="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b="0" dirty="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b="0" dirty="0">
                <a:latin typeface="Arial" pitchFamily="-110" charset="0"/>
                <a:ea typeface="ＭＳ Ｐゴシック" pitchFamily="-110" charset="-128"/>
                <a:cs typeface="ＭＳ Ｐゴシック" pitchFamily="-110" charset="-128"/>
              </a:rPr>
              <a:t>the attacker obtains the message </a:t>
            </a:r>
            <a:r>
              <a:rPr lang="en-US" b="0" i="1" dirty="0">
                <a:latin typeface="Arial" pitchFamily="-110" charset="0"/>
                <a:ea typeface="ＭＳ Ｐゴシック" pitchFamily="-110" charset="-128"/>
                <a:cs typeface="ＭＳ Ｐゴシック" pitchFamily="-110" charset="-128"/>
              </a:rPr>
              <a:t>M and the hash code 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 H(K || M || K). The attacker</a:t>
            </a:r>
          </a:p>
          <a:p>
            <a:r>
              <a:rPr lang="en-US" b="0" dirty="0">
                <a:latin typeface="Arial" pitchFamily="-110" charset="0"/>
                <a:ea typeface="ＭＳ Ｐゴシック" pitchFamily="-110" charset="-128"/>
                <a:cs typeface="ＭＳ Ｐゴシック" pitchFamily="-110" charset="-128"/>
              </a:rPr>
              <a:t>then inverts the hash function to obtain K</a:t>
            </a:r>
            <a:r>
              <a:rPr lang="en-US" b="0" i="1" dirty="0">
                <a:latin typeface="Arial" pitchFamily="-110" charset="0"/>
                <a:ea typeface="ＭＳ Ｐゴシック" pitchFamily="-110" charset="-128"/>
                <a:cs typeface="ＭＳ Ｐゴシック" pitchFamily="-110" charset="-128"/>
              </a:rPr>
              <a:t> || M || K =  H</a:t>
            </a:r>
            <a:r>
              <a:rPr lang="en-US" b="0" i="1" baseline="30000" dirty="0">
                <a:latin typeface="Arial" pitchFamily="-110" charset="0"/>
                <a:ea typeface="ＭＳ Ｐゴシック" pitchFamily="-110" charset="-128"/>
                <a:cs typeface="ＭＳ Ｐゴシック" pitchFamily="-110" charset="-128"/>
              </a:rPr>
              <a:t>-1</a:t>
            </a:r>
            <a:r>
              <a:rPr lang="en-US" b="0" i="1" dirty="0">
                <a:latin typeface="Arial" pitchFamily="-110" charset="0"/>
                <a:ea typeface="ＭＳ Ｐゴシック" pitchFamily="-110" charset="-128"/>
                <a:cs typeface="ＭＳ Ｐゴシック" pitchFamily="-110" charset="-128"/>
              </a:rPr>
              <a:t>(MD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Because the attacker now</a:t>
            </a:r>
          </a:p>
          <a:p>
            <a:r>
              <a:rPr lang="en-US" b="0" dirty="0">
                <a:latin typeface="Arial" pitchFamily="-110" charset="0"/>
                <a:ea typeface="ＭＳ Ｐゴシック" pitchFamily="-110" charset="-128"/>
                <a:cs typeface="ＭＳ Ｐゴシック" pitchFamily="-110" charset="-128"/>
              </a:rPr>
              <a:t>has both </a:t>
            </a:r>
            <a:r>
              <a:rPr lang="en-US" b="0" i="1" dirty="0">
                <a:latin typeface="Arial" pitchFamily="-110" charset="0"/>
                <a:ea typeface="ＭＳ Ｐゴシック" pitchFamily="-110" charset="-128"/>
                <a:cs typeface="ＭＳ Ｐゴシック" pitchFamily="-110" charset="-128"/>
              </a:rPr>
              <a:t>M and K || M || K, it is a trivial matter to recover K.</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fifth property guarantees that it is impossible to find an alternative</a:t>
            </a:r>
          </a:p>
          <a:p>
            <a:r>
              <a:rPr lang="en-US" b="0" dirty="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b="0" dirty="0">
                <a:latin typeface="Arial" pitchFamily="-110" charset="0"/>
                <a:ea typeface="ＭＳ Ｐゴシック" pitchFamily="-110" charset="-128"/>
                <a:cs typeface="ＭＳ Ｐゴシック" pitchFamily="-110" charset="-128"/>
              </a:rPr>
              <a:t>an encrypted hash code is used (Figures 2.5a and b). If this property were not true,</a:t>
            </a:r>
          </a:p>
          <a:p>
            <a:r>
              <a:rPr lang="en-US" b="0" dirty="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b="0" dirty="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b="0" dirty="0">
                <a:latin typeface="Arial" pitchFamily="-110" charset="0"/>
                <a:ea typeface="ＭＳ Ｐゴシック" pitchFamily="-110" charset="-128"/>
                <a:cs typeface="ＭＳ Ｐゴシック" pitchFamily="-110" charset="-128"/>
              </a:rPr>
              <a:t>from the message; third, generate an alternate message with the same hash code.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b="0" dirty="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b="0" dirty="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b="0" dirty="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b="0" dirty="0">
                <a:latin typeface="Arial" pitchFamily="-110" charset="0"/>
                <a:ea typeface="ＭＳ Ｐゴシック" pitchFamily="-110" charset="-128"/>
                <a:cs typeface="ＭＳ Ｐゴシック" pitchFamily="-110" charset="-128"/>
              </a:rPr>
              <a:t>suppose Bob gets to write an IOU message, send it to Alice, and she signs it.</a:t>
            </a:r>
          </a:p>
          <a:p>
            <a:r>
              <a:rPr lang="en-US" b="0" dirty="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b="0" dirty="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b="0" dirty="0">
                <a:latin typeface="Arial" pitchFamily="-110" charset="0"/>
                <a:ea typeface="ＭＳ Ｐゴシック" pitchFamily="-110" charset="-128"/>
                <a:cs typeface="ＭＳ Ｐゴシック" pitchFamily="-110" charset="-128"/>
              </a:rPr>
              <a:t>and Bob is then able to claim that the second message is authentic.</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5354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61</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As with symmetric encryption, there are two</a:t>
            </a:r>
          </a:p>
          <a:p>
            <a:r>
              <a:rPr lang="en-US" dirty="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a:latin typeface="Arial" pitchFamily="-110" charset="0"/>
                <a:ea typeface="ＭＳ Ｐゴシック" pitchFamily="-110" charset="-128"/>
                <a:cs typeface="ＭＳ Ｐゴシック" pitchFamily="-110" charset="-128"/>
              </a:rPr>
              <a:t>exploiting logical weaknesses in the algorithm.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a:latin typeface="Arial" pitchFamily="-110" charset="0"/>
                <a:ea typeface="ＭＳ Ｐゴシック" pitchFamily="-110" charset="-128"/>
                <a:cs typeface="ＭＳ Ｐゴシック" pitchFamily="-110" charset="-128"/>
              </a:rPr>
              <a:t>the length of the hash code produced by the algorithm.</a:t>
            </a:r>
          </a:p>
          <a:p>
            <a:r>
              <a:rPr lang="en-US" dirty="0">
                <a:latin typeface="Arial" pitchFamily="-110" charset="0"/>
                <a:ea typeface="ＭＳ Ｐゴシック" pitchFamily="-110" charset="-128"/>
                <a:cs typeface="ＭＳ Ｐゴシック" pitchFamily="-110" charset="-128"/>
              </a:rPr>
              <a:t>For a hash code of length </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the level of effort required is proportional to the following:</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Collision resistant 2</a:t>
            </a:r>
            <a:r>
              <a:rPr lang="en-US" i="1" dirty="0">
                <a:latin typeface="Arial" pitchFamily="-110" charset="0"/>
                <a:ea typeface="ＭＳ Ｐゴシック" pitchFamily="-110" charset="-128"/>
                <a:cs typeface="ＭＳ Ｐゴシック" pitchFamily="-110" charset="-128"/>
              </a:rPr>
              <a:t>n/2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a:latin typeface="Arial" pitchFamily="-110" charset="0"/>
                <a:ea typeface="ＭＳ Ｐゴシック" pitchFamily="-110" charset="-128"/>
                <a:cs typeface="ＭＳ Ｐゴシック" pitchFamily="-110" charset="-128"/>
              </a:rPr>
              <a:t>secure hash code), then the value 2</a:t>
            </a:r>
            <a:r>
              <a:rPr lang="en-US" i="1" dirty="0">
                <a:latin typeface="Arial" pitchFamily="-110" charset="0"/>
                <a:ea typeface="ＭＳ Ｐゴシック" pitchFamily="-110" charset="-128"/>
                <a:cs typeface="ＭＳ Ｐゴシック" pitchFamily="-110" charset="-128"/>
              </a:rPr>
              <a:t>n/2 determines the strength of the hash code against</a:t>
            </a:r>
          </a:p>
          <a:p>
            <a:r>
              <a:rPr lang="en-US" dirty="0">
                <a:latin typeface="Arial" pitchFamily="-110" charset="0"/>
                <a:ea typeface="ＭＳ Ｐゴシック" pitchFamily="-110" charset="-128"/>
                <a:cs typeface="ＭＳ Ｐゴシック" pitchFamily="-110" charset="-128"/>
              </a:rPr>
              <a:t>brute-force attacks. Van </a:t>
            </a:r>
            <a:r>
              <a:rPr lang="en-US" dirty="0" err="1">
                <a:latin typeface="Arial" pitchFamily="-110" charset="0"/>
                <a:ea typeface="ＭＳ Ｐゴシック" pitchFamily="-110" charset="-128"/>
                <a:cs typeface="ＭＳ Ｐゴシック" pitchFamily="-110" charset="-128"/>
              </a:rPr>
              <a:t>Oorschot</a:t>
            </a:r>
            <a:r>
              <a:rPr lang="en-US" dirty="0">
                <a:latin typeface="Arial" pitchFamily="-110" charset="0"/>
                <a:ea typeface="ＭＳ Ｐゴシック" pitchFamily="-110" charset="-128"/>
                <a:cs typeface="ＭＳ Ｐゴシック" pitchFamily="-110" charset="-128"/>
              </a:rPr>
              <a:t> and Wiener [VANO94] presented a design for a</a:t>
            </a:r>
          </a:p>
          <a:p>
            <a:r>
              <a:rPr lang="en-US" dirty="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a:latin typeface="Arial" pitchFamily="-110" charset="0"/>
                <a:ea typeface="ＭＳ Ｐゴシック" pitchFamily="-110" charset="-128"/>
                <a:cs typeface="ＭＳ Ｐゴシック" pitchFamily="-110" charset="-128"/>
              </a:rPr>
              <a:t>much shorter, so that 160 bits now appears suspect.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a:t>
            </a:r>
          </a:p>
          <a:p>
            <a:r>
              <a:rPr lang="en-US" dirty="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a:t>
            </a:r>
            <a:r>
              <a:rPr lang="en-US" b="0" dirty="0">
                <a:latin typeface="Arial" pitchFamily="-110" charset="0"/>
                <a:ea typeface="ＭＳ Ｐゴシック" pitchFamily="-110" charset="-128"/>
                <a:cs typeface="ＭＳ Ｐゴシック" pitchFamily="-110" charset="-128"/>
              </a:rPr>
              <a:t>Chapter 3 explains a scheme in which a hash of a password is</a:t>
            </a:r>
          </a:p>
          <a:p>
            <a:r>
              <a:rPr lang="en-US" b="0" dirty="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 and perhaps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a:t>
            </a:r>
            <a:r>
              <a:rPr lang="en-US" b="0" dirty="0">
                <a:latin typeface="Arial" pitchFamily="-110" charset="0"/>
                <a:ea typeface="ＭＳ Ｐゴシック" pitchFamily="-110" charset="-128"/>
                <a:cs typeface="ＭＳ Ｐゴシック" pitchFamily="-110" charset="-128"/>
              </a:rPr>
              <a:t>Store H(F) for each file on a system and secure the hash</a:t>
            </a:r>
          </a:p>
          <a:p>
            <a:r>
              <a:rPr lang="en-US" dirty="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a:latin typeface="Arial" pitchFamily="-110" charset="0"/>
                <a:ea typeface="ＭＳ Ｐゴシック" pitchFamily="-110" charset="-128"/>
                <a:cs typeface="ＭＳ Ｐゴシック" pitchFamily="-110" charset="-128"/>
              </a:rPr>
              <a:t>been modified by </a:t>
            </a:r>
            <a:r>
              <a:rPr lang="en-US" dirty="0" err="1">
                <a:latin typeface="Arial" pitchFamily="-110" charset="0"/>
                <a:ea typeface="ＭＳ Ｐゴシック" pitchFamily="-110" charset="-128"/>
                <a:cs typeface="ＭＳ Ｐゴシック" pitchFamily="-110" charset="-128"/>
              </a:rPr>
              <a:t>recomputing</a:t>
            </a:r>
            <a:r>
              <a:rPr lang="en-US" dirty="0">
                <a:latin typeface="Arial" pitchFamily="-110" charset="0"/>
                <a:ea typeface="ＭＳ Ｐゴシック" pitchFamily="-110" charset="-128"/>
                <a:cs typeface="ＭＳ Ｐゴシック" pitchFamily="-110" charset="-128"/>
              </a:rPr>
              <a:t> H(F). An intruder would need to change F without</a:t>
            </a:r>
          </a:p>
          <a:p>
            <a:r>
              <a:rPr lang="en-US" dirty="0">
                <a:latin typeface="Arial" pitchFamily="-110" charset="0"/>
                <a:ea typeface="ＭＳ Ｐゴシック" pitchFamily="-110" charset="-128"/>
                <a:cs typeface="ＭＳ Ｐゴシック" pitchFamily="-110" charset="-128"/>
              </a:rPr>
              <a:t>changing H(F). This application requires weak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1024656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b="0" dirty="0"/>
              <a:t>Public-key encryption, first publicly proposed by </a:t>
            </a:r>
            <a:r>
              <a:rPr lang="en-US" b="0" dirty="0" err="1"/>
              <a:t>Diffie</a:t>
            </a:r>
            <a:r>
              <a:rPr lang="en-US" b="0" dirty="0"/>
              <a:t> and Hellman in 1976</a:t>
            </a:r>
          </a:p>
          <a:p>
            <a:pPr>
              <a:defRPr/>
            </a:pPr>
            <a:r>
              <a:rPr lang="en-US" b="0" dirty="0"/>
              <a:t>[DIFF76], is the first truly revolutionary advance in encryption in literally thousands</a:t>
            </a:r>
          </a:p>
          <a:p>
            <a:pPr>
              <a:defRPr/>
            </a:pPr>
            <a:r>
              <a:rPr lang="en-US" b="0" dirty="0"/>
              <a:t>of years. Public-key algorithms are based on mathematical functions rather than on</a:t>
            </a:r>
          </a:p>
          <a:p>
            <a:pPr>
              <a:defRPr/>
            </a:pPr>
            <a:r>
              <a:rPr lang="en-US" b="0" dirty="0"/>
              <a:t>simple operations on bit patterns, such as are used in symmetric encryption algorithms.</a:t>
            </a:r>
          </a:p>
          <a:p>
            <a:pPr>
              <a:defRPr/>
            </a:pPr>
            <a:r>
              <a:rPr lang="en-US" b="0" dirty="0"/>
              <a:t>More important, public-key cryptography is </a:t>
            </a:r>
            <a:r>
              <a:rPr lang="en-US" b="1" dirty="0"/>
              <a:t>asymmetric</a:t>
            </a:r>
            <a:r>
              <a:rPr lang="en-US" b="0" dirty="0"/>
              <a:t>, involving the use</a:t>
            </a:r>
          </a:p>
          <a:p>
            <a:pPr>
              <a:defRPr/>
            </a:pPr>
            <a:r>
              <a:rPr lang="en-US" b="0" dirty="0"/>
              <a:t>of two separate keys, in contrast to symmetric encryption, which uses only one key.</a:t>
            </a:r>
          </a:p>
          <a:p>
            <a:pPr>
              <a:defRPr/>
            </a:pPr>
            <a:r>
              <a:rPr lang="en-US" b="0" dirty="0"/>
              <a:t>The use of two keys has profound consequences in the areas of confidentiality, key</a:t>
            </a:r>
          </a:p>
          <a:p>
            <a:pPr>
              <a:defRPr/>
            </a:pPr>
            <a:r>
              <a:rPr lang="en-US" b="0" dirty="0"/>
              <a:t>distribution, and authentication.</a:t>
            </a:r>
          </a:p>
          <a:p>
            <a:pPr>
              <a:defRPr/>
            </a:pPr>
            <a:endParaRPr lang="en-US" b="0" dirty="0"/>
          </a:p>
          <a:p>
            <a:pPr>
              <a:defRPr/>
            </a:pPr>
            <a:r>
              <a:rPr lang="en-US" b="0" dirty="0"/>
              <a:t>Before proceeding, we should first mention several common misconceptions</a:t>
            </a:r>
          </a:p>
          <a:p>
            <a:pPr>
              <a:defRPr/>
            </a:pPr>
            <a:r>
              <a:rPr lang="en-US" b="0" dirty="0"/>
              <a:t>concerning public-key encryption. One is that public-key encryption is more secure</a:t>
            </a:r>
          </a:p>
          <a:p>
            <a:pPr>
              <a:defRPr/>
            </a:pPr>
            <a:r>
              <a:rPr lang="en-US" b="0" dirty="0"/>
              <a:t>from cryptanalysis than symmetric encryption. In fact, the security of any encryption</a:t>
            </a:r>
          </a:p>
          <a:p>
            <a:pPr>
              <a:defRPr/>
            </a:pPr>
            <a:r>
              <a:rPr lang="en-US" b="0" dirty="0"/>
              <a:t>scheme depends on (1) the length of the key and (2) the computational work involved</a:t>
            </a:r>
          </a:p>
          <a:p>
            <a:pPr>
              <a:defRPr/>
            </a:pPr>
            <a:r>
              <a:rPr lang="en-US" b="0" dirty="0"/>
              <a:t>in breaking a cipher. There is nothing in principle about either symmetric or public-key</a:t>
            </a:r>
          </a:p>
          <a:p>
            <a:pPr>
              <a:defRPr/>
            </a:pPr>
            <a:r>
              <a:rPr lang="en-US" b="0" dirty="0"/>
              <a:t>encryption that makes one superior to another from the point of view of resisting cryptanalysis.</a:t>
            </a:r>
          </a:p>
          <a:p>
            <a:pPr>
              <a:defRPr/>
            </a:pPr>
            <a:r>
              <a:rPr lang="en-US" b="0" dirty="0"/>
              <a:t>A second misconception is that public-key encryption is a general- purpose</a:t>
            </a:r>
          </a:p>
          <a:p>
            <a:pPr>
              <a:defRPr/>
            </a:pPr>
            <a:r>
              <a:rPr lang="en-US" b="0" dirty="0"/>
              <a:t>technique that has made symmetric encryption obsolete. On the contrary, because of</a:t>
            </a:r>
          </a:p>
          <a:p>
            <a:pPr>
              <a:defRPr/>
            </a:pPr>
            <a:r>
              <a:rPr lang="en-US" b="0" dirty="0"/>
              <a:t>the computational overhead of current public-key encryption schemes, there seems no</a:t>
            </a:r>
          </a:p>
          <a:p>
            <a:pPr>
              <a:defRPr/>
            </a:pPr>
            <a:r>
              <a:rPr lang="en-US" b="0" dirty="0"/>
              <a:t>foreseeable likelihood that symmetric encryption will be abandoned. Finally, there is</a:t>
            </a:r>
          </a:p>
          <a:p>
            <a:pPr>
              <a:defRPr/>
            </a:pPr>
            <a:r>
              <a:rPr lang="en-US" b="0" dirty="0"/>
              <a:t>a feeling that key distribution is trivial when using public-key encryption, compared to</a:t>
            </a:r>
          </a:p>
          <a:p>
            <a:pPr>
              <a:defRPr/>
            </a:pPr>
            <a:r>
              <a:rPr lang="en-US" b="0" dirty="0"/>
              <a:t>the rather cumbersome handshaking involved with key distribution centers for symmetric</a:t>
            </a:r>
          </a:p>
          <a:p>
            <a:pPr>
              <a:defRPr/>
            </a:pPr>
            <a:r>
              <a:rPr lang="en-US" b="0" dirty="0"/>
              <a:t>encryption. For public-key key distribution, some form of protocol is needed,</a:t>
            </a:r>
          </a:p>
          <a:p>
            <a:pPr>
              <a:defRPr/>
            </a:pPr>
            <a:r>
              <a:rPr lang="en-US" b="0" dirty="0"/>
              <a:t>often involving a central agent, and the procedures involved are no simpler or any</a:t>
            </a:r>
          </a:p>
          <a:p>
            <a:pPr>
              <a:defRPr/>
            </a:pPr>
            <a:r>
              <a:rPr lang="en-US" b="0" dirty="0"/>
              <a:t>more efficient than those required for symmetric encryption.</a:t>
            </a:r>
          </a:p>
          <a:p>
            <a:pPr>
              <a:defRPr/>
            </a:pPr>
            <a:endParaRPr lang="en-US" b="0" dirty="0"/>
          </a:p>
          <a:p>
            <a:pPr>
              <a:defRPr/>
            </a:pPr>
            <a:r>
              <a:rPr lang="en-US" b="0" dirty="0"/>
              <a:t>As the names suggest, the public key of the pair is made public for others to</a:t>
            </a:r>
          </a:p>
          <a:p>
            <a:pPr>
              <a:defRPr/>
            </a:pPr>
            <a:r>
              <a:rPr lang="en-US" b="0" dirty="0"/>
              <a:t>use, while the private key is known only to its owner. A general-purpose public-key</a:t>
            </a:r>
          </a:p>
          <a:p>
            <a:pPr>
              <a:defRPr/>
            </a:pPr>
            <a:r>
              <a:rPr lang="en-US" b="0" dirty="0"/>
              <a:t>cryptographic algorithm relies on one key for encryption and a different but related</a:t>
            </a:r>
          </a:p>
          <a:p>
            <a:pPr>
              <a:defRPr/>
            </a:pPr>
            <a:r>
              <a:rPr lang="en-US" b="0" dirty="0"/>
              <a:t>key for decryption.</a:t>
            </a:r>
          </a:p>
          <a:p>
            <a:pPr>
              <a:defRPr/>
            </a:pPr>
            <a:endParaRPr lang="en-US" b="0" dirty="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62</a:t>
            </a:fld>
            <a:endParaRPr lang="en-AU">
              <a:latin typeface="Arial" pitchFamily="-110" charset="0"/>
            </a:endParaRPr>
          </a:p>
        </p:txBody>
      </p:sp>
    </p:spTree>
    <p:extLst>
      <p:ext uri="{BB962C8B-B14F-4D97-AF65-F5344CB8AC3E}">
        <p14:creationId xmlns:p14="http://schemas.microsoft.com/office/powerpoint/2010/main" val="17847735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63</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A public-key encryption scheme has six ingredients (Figure 2.6a):</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Plaintext: This is the readable message or data that is fed into the algorithm as</a:t>
            </a:r>
          </a:p>
          <a:p>
            <a:r>
              <a:rPr lang="en-US" b="0" dirty="0">
                <a:latin typeface="Arial" pitchFamily="-110" charset="0"/>
                <a:ea typeface="ＭＳ Ｐゴシック" pitchFamily="-110" charset="-128"/>
                <a:cs typeface="ＭＳ Ｐゴシック" pitchFamily="-110" charset="-128"/>
              </a:rPr>
              <a:t>input.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Encryption algorithm: The encryption algorithm performs various transformations</a:t>
            </a:r>
          </a:p>
          <a:p>
            <a:r>
              <a:rPr lang="en-US" b="0" dirty="0">
                <a:latin typeface="Arial" pitchFamily="-110" charset="0"/>
                <a:ea typeface="ＭＳ Ｐゴシック" pitchFamily="-110" charset="-128"/>
                <a:cs typeface="ＭＳ Ｐゴシック" pitchFamily="-110" charset="-128"/>
              </a:rPr>
              <a:t>on the plaintext.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Public and private key: This is a pair of keys that have been selected so that</a:t>
            </a:r>
          </a:p>
          <a:p>
            <a:r>
              <a:rPr lang="en-US" b="0" dirty="0">
                <a:latin typeface="Arial" pitchFamily="-110" charset="0"/>
                <a:ea typeface="ＭＳ Ｐゴシック" pitchFamily="-110" charset="-128"/>
                <a:cs typeface="ＭＳ Ｐゴシック" pitchFamily="-110" charset="-128"/>
              </a:rPr>
              <a:t>if one is used for encryption, the other is used for decryption. The exact</a:t>
            </a:r>
          </a:p>
          <a:p>
            <a:r>
              <a:rPr lang="en-US" b="0" dirty="0">
                <a:latin typeface="Arial" pitchFamily="-110" charset="0"/>
                <a:ea typeface="ＭＳ Ｐゴシック" pitchFamily="-110" charset="-128"/>
                <a:cs typeface="ＭＳ Ｐゴシック" pitchFamily="-110" charset="-128"/>
              </a:rPr>
              <a:t>transformations performed by the encryption algorithm depend on the public</a:t>
            </a:r>
          </a:p>
          <a:p>
            <a:r>
              <a:rPr lang="en-US" b="0" dirty="0">
                <a:latin typeface="Arial" pitchFamily="-110" charset="0"/>
                <a:ea typeface="ＭＳ Ｐゴシック" pitchFamily="-110" charset="-128"/>
                <a:cs typeface="ＭＳ Ｐゴシック" pitchFamily="-110" charset="-128"/>
              </a:rPr>
              <a:t>or private key that is provided as input.</a:t>
            </a:r>
          </a:p>
          <a:p>
            <a:endParaRPr lang="en-US" b="0" dirty="0">
              <a:latin typeface="Arial" pitchFamily="-110" charset="0"/>
              <a:ea typeface="ＭＳ Ｐゴシック" pitchFamily="-110" charset="-128"/>
              <a:cs typeface="ＭＳ Ｐゴシック" pitchFamily="-110" charset="-128"/>
            </a:endParaRPr>
          </a:p>
          <a:p>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This is the scrambled message produced as output. It depends on</a:t>
            </a:r>
          </a:p>
          <a:p>
            <a:r>
              <a:rPr lang="en-US" b="0" dirty="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b="0" dirty="0">
                <a:latin typeface="Arial" pitchFamily="-110" charset="0"/>
                <a:ea typeface="ＭＳ Ｐゴシック" pitchFamily="-110" charset="-128"/>
                <a:cs typeface="ＭＳ Ｐゴシック" pitchFamily="-110" charset="-128"/>
              </a:rPr>
              <a:t>two different </a:t>
            </a:r>
            <a:r>
              <a:rPr lang="en-US" b="0" dirty="0" err="1">
                <a:latin typeface="Arial" pitchFamily="-110" charset="0"/>
                <a:ea typeface="ＭＳ Ｐゴシック" pitchFamily="-110" charset="-128"/>
                <a:cs typeface="ＭＳ Ｐゴシック" pitchFamily="-110" charset="-128"/>
              </a:rPr>
              <a:t>ciphertexts</a:t>
            </a:r>
            <a:r>
              <a:rPr lang="en-US" b="0" dirty="0">
                <a:latin typeface="Arial" pitchFamily="-110" charset="0"/>
                <a:ea typeface="ＭＳ Ｐゴシック" pitchFamily="-110" charset="-128"/>
                <a:cs typeface="ＭＳ Ｐゴシック" pitchFamily="-110" charset="-128"/>
              </a:rPr>
              <a: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Decryption algorithm: This algorithm accepts the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and the matching</a:t>
            </a:r>
          </a:p>
          <a:p>
            <a:r>
              <a:rPr lang="en-US" b="0" dirty="0">
                <a:latin typeface="Arial" pitchFamily="-110" charset="0"/>
                <a:ea typeface="ＭＳ Ｐゴシック" pitchFamily="-110" charset="-128"/>
                <a:cs typeface="ＭＳ Ｐゴシック" pitchFamily="-110" charset="-128"/>
              </a:rPr>
              <a:t>key and produces the original plaintext.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b="0" dirty="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b="0" dirty="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b="0" dirty="0">
                <a:latin typeface="Arial" pitchFamily="-110" charset="0"/>
                <a:ea typeface="ＭＳ Ｐゴシック" pitchFamily="-110" charset="-128"/>
                <a:cs typeface="ＭＳ Ｐゴシック" pitchFamily="-110" charset="-128"/>
              </a:rPr>
              <a:t>key for decryption.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essential steps are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b="0" dirty="0">
                <a:latin typeface="Arial" pitchFamily="-110" charset="0"/>
                <a:ea typeface="ＭＳ Ｐゴシック" pitchFamily="-110" charset="-128"/>
                <a:cs typeface="ＭＳ Ｐゴシック" pitchFamily="-110" charset="-128"/>
              </a:rPr>
              <a:t>of messages.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b="0" dirty="0">
                <a:latin typeface="Arial" pitchFamily="-110" charset="0"/>
                <a:ea typeface="ＭＳ Ｐゴシック" pitchFamily="-110" charset="-128"/>
                <a:cs typeface="ＭＳ Ｐゴシック" pitchFamily="-110" charset="-128"/>
              </a:rPr>
              <a:t>file. This is the public key. The companion key is kept private. As Figure 2.6a</a:t>
            </a:r>
          </a:p>
          <a:p>
            <a:r>
              <a:rPr lang="en-US" b="0" dirty="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b="0" dirty="0">
                <a:latin typeface="Arial" pitchFamily="-110" charset="0"/>
                <a:ea typeface="ＭＳ Ｐゴシック" pitchFamily="-110" charset="-128"/>
                <a:cs typeface="ＭＳ Ｐゴシック" pitchFamily="-110" charset="-128"/>
              </a:rPr>
              <a:t>using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When Alice receives the message, she decrypts it using her private key. No</a:t>
            </a:r>
          </a:p>
          <a:p>
            <a:r>
              <a:rPr lang="en-US" b="0" dirty="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b="0" dirty="0">
                <a:latin typeface="Arial" pitchFamily="-110" charset="0"/>
                <a:ea typeface="ＭＳ Ｐゴシック" pitchFamily="-110" charset="-128"/>
                <a:cs typeface="ＭＳ Ｐゴシック" pitchFamily="-110" charset="-128"/>
              </a:rPr>
              <a:t>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b="0" dirty="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b="0" dirty="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b="0" dirty="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b="0" dirty="0">
                <a:latin typeface="Arial" pitchFamily="-110" charset="0"/>
                <a:ea typeface="ＭＳ Ｐゴシック" pitchFamily="-110" charset="-128"/>
                <a:cs typeface="ＭＳ Ｐゴシック" pitchFamily="-110" charset="-128"/>
              </a:rPr>
              <a:t>key to replace the old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Note that the scheme of Figure 2.6a is directed toward providing </a:t>
            </a:r>
            <a:r>
              <a:rPr lang="en-US" b="1" dirty="0">
                <a:latin typeface="Arial" pitchFamily="-110" charset="0"/>
                <a:ea typeface="ＭＳ Ｐゴシック" pitchFamily="-110" charset="-128"/>
                <a:cs typeface="ＭＳ Ｐゴシック" pitchFamily="-110" charset="-128"/>
              </a:rPr>
              <a:t>confidentiality</a:t>
            </a:r>
            <a:r>
              <a:rPr lang="en-US" b="0" dirty="0">
                <a:latin typeface="Arial" pitchFamily="-110" charset="0"/>
                <a:ea typeface="ＭＳ Ｐゴシック" pitchFamily="-110" charset="-128"/>
                <a:cs typeface="ＭＳ Ｐゴシック" pitchFamily="-110" charset="-128"/>
              </a:rPr>
              <a:t>:</a:t>
            </a:r>
          </a:p>
          <a:p>
            <a:r>
              <a:rPr lang="en-US" b="0" dirty="0">
                <a:latin typeface="Arial" pitchFamily="-110" charset="0"/>
                <a:ea typeface="ＭＳ Ｐゴシック" pitchFamily="-110" charset="-128"/>
                <a:cs typeface="ＭＳ Ｐゴシック" pitchFamily="-110" charset="-128"/>
              </a:rPr>
              <a:t>Only the intended recipient should be able to decrypt the </a:t>
            </a:r>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because only</a:t>
            </a:r>
          </a:p>
          <a:p>
            <a:r>
              <a:rPr lang="en-US" b="0" dirty="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b="0" dirty="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b="0" dirty="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b="0" dirty="0">
                <a:latin typeface="Arial" pitchFamily="-110" charset="0"/>
                <a:ea typeface="ＭＳ Ｐゴシック" pitchFamily="-110" charset="-128"/>
                <a:cs typeface="ＭＳ Ｐゴシック" pitchFamily="-110" charset="-128"/>
              </a:rPr>
              <a:t>of which the encryption function is a part.</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55605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Public-key systems are characterized by the use of a cryptographic type of algorithm</a:t>
            </a:r>
          </a:p>
          <a:p>
            <a:r>
              <a:rPr lang="en-US" sz="1200" kern="1200" dirty="0">
                <a:solidFill>
                  <a:schemeClr val="tx1"/>
                </a:solidFill>
                <a:effectLst/>
                <a:latin typeface="Arial" pitchFamily="-108" charset="0"/>
                <a:ea typeface="ＭＳ Ｐゴシック" pitchFamily="33" charset="-128"/>
                <a:cs typeface="ＭＳ Ｐゴシック" pitchFamily="33" charset="-128"/>
              </a:rPr>
              <a:t>with two keys, one held private and one available publicly. Depending on the application,</a:t>
            </a:r>
          </a:p>
          <a:p>
            <a:r>
              <a:rPr lang="en-US" sz="1200" kern="1200" dirty="0">
                <a:solidFill>
                  <a:schemeClr val="tx1"/>
                </a:solidFill>
                <a:effectLst/>
                <a:latin typeface="Arial" pitchFamily="-108" charset="0"/>
                <a:ea typeface="ＭＳ Ｐゴシック" pitchFamily="33" charset="-128"/>
                <a:cs typeface="ＭＳ Ｐゴシック" pitchFamily="33" charset="-128"/>
              </a:rPr>
              <a:t>the sender uses either the sender’s private key or the receiver’s public key, or</a:t>
            </a:r>
          </a:p>
          <a:p>
            <a:r>
              <a:rPr lang="en-US" sz="1200" kern="1200" dirty="0">
                <a:solidFill>
                  <a:schemeClr val="tx1"/>
                </a:solidFill>
                <a:effectLst/>
                <a:latin typeface="Arial" pitchFamily="-108" charset="0"/>
                <a:ea typeface="ＭＳ Ｐゴシック" pitchFamily="33" charset="-128"/>
                <a:cs typeface="ＭＳ Ｐゴシック" pitchFamily="33" charset="-128"/>
              </a:rPr>
              <a:t>both, to perform some type of cryptographic function. In broad terms, we can classify</a:t>
            </a:r>
          </a:p>
          <a:p>
            <a:r>
              <a:rPr lang="en-US" sz="1200" kern="1200" dirty="0">
                <a:solidFill>
                  <a:schemeClr val="tx1"/>
                </a:solidFill>
                <a:effectLst/>
                <a:latin typeface="Arial" pitchFamily="-108" charset="0"/>
                <a:ea typeface="ＭＳ Ｐゴシック" pitchFamily="33" charset="-128"/>
                <a:cs typeface="ＭＳ Ｐゴシック" pitchFamily="33" charset="-128"/>
              </a:rPr>
              <a:t>the use of public-key cryptosystems into three categories: digital signature, symmetric</a:t>
            </a:r>
          </a:p>
          <a:p>
            <a:r>
              <a:rPr lang="en-US" sz="1200" kern="1200" dirty="0">
                <a:solidFill>
                  <a:schemeClr val="tx1"/>
                </a:solidFill>
                <a:effectLst/>
                <a:latin typeface="Arial" pitchFamily="-108" charset="0"/>
                <a:ea typeface="ＭＳ Ｐゴシック" pitchFamily="33" charset="-128"/>
                <a:cs typeface="ＭＳ Ｐゴシック" pitchFamily="33" charset="-128"/>
              </a:rPr>
              <a:t>key distribution, and encryption of secret keys.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These applications will be discussed in Section 2.4. Some algorithms are suitable</a:t>
            </a:r>
          </a:p>
          <a:p>
            <a:r>
              <a:rPr lang="en-US" sz="1200" kern="1200" dirty="0">
                <a:solidFill>
                  <a:schemeClr val="tx1"/>
                </a:solidFill>
                <a:effectLst/>
                <a:latin typeface="Arial" pitchFamily="-108" charset="0"/>
                <a:ea typeface="ＭＳ Ｐゴシック" pitchFamily="33" charset="-128"/>
                <a:cs typeface="ＭＳ Ｐゴシック" pitchFamily="33" charset="-128"/>
              </a:rPr>
              <a:t>for all three applications, whereas others can be used only for one or two of</a:t>
            </a:r>
          </a:p>
          <a:p>
            <a:r>
              <a:rPr lang="en-US" sz="1200" kern="1200" dirty="0">
                <a:solidFill>
                  <a:schemeClr val="tx1"/>
                </a:solidFill>
                <a:effectLst/>
                <a:latin typeface="Arial" pitchFamily="-108" charset="0"/>
                <a:ea typeface="ＭＳ Ｐゴシック" pitchFamily="33" charset="-128"/>
                <a:cs typeface="ＭＳ Ｐゴシック" pitchFamily="33" charset="-128"/>
              </a:rPr>
              <a:t>these applications. Table 2.3 indicates the applications supported by the algorithms</a:t>
            </a:r>
          </a:p>
          <a:p>
            <a:r>
              <a:rPr lang="en-US" sz="1200" kern="1200" dirty="0">
                <a:solidFill>
                  <a:schemeClr val="tx1"/>
                </a:solidFill>
                <a:effectLst/>
                <a:latin typeface="Arial" pitchFamily="-108" charset="0"/>
                <a:ea typeface="ＭＳ Ｐゴシック" pitchFamily="33" charset="-128"/>
                <a:cs typeface="ＭＳ Ｐゴシック" pitchFamily="33" charset="-128"/>
              </a:rPr>
              <a:t>discussed in this section.</a:t>
            </a:r>
          </a:p>
          <a:p>
            <a:endParaRPr lang="en-US" dirty="0">
              <a:latin typeface="Arial" pitchFamily="-110" charset="0"/>
              <a:ea typeface="ＭＳ Ｐゴシック" pitchFamily="-110" charset="-128"/>
              <a:cs typeface="ＭＳ Ｐゴシック" pitchFamily="-110" charset="-128"/>
            </a:endParaRP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67</a:t>
            </a:fld>
            <a:endParaRPr lang="en-AU">
              <a:latin typeface="Arial" pitchFamily="-110" charset="0"/>
            </a:endParaRPr>
          </a:p>
        </p:txBody>
      </p:sp>
    </p:spTree>
    <p:extLst>
      <p:ext uri="{BB962C8B-B14F-4D97-AF65-F5344CB8AC3E}">
        <p14:creationId xmlns:p14="http://schemas.microsoft.com/office/powerpoint/2010/main" val="3573125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68</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The cryptosystem illustrated in Figure 2.6 depends on a cryptographic algorithm</a:t>
            </a:r>
          </a:p>
          <a:p>
            <a:r>
              <a:rPr lang="en-US" b="0" dirty="0">
                <a:latin typeface="Arial" pitchFamily="-110" charset="0"/>
                <a:ea typeface="ＭＳ Ｐゴシック" pitchFamily="-110" charset="-128"/>
                <a:cs typeface="ＭＳ Ｐゴシック" pitchFamily="-110" charset="-128"/>
              </a:rPr>
              <a:t>based on two related keys. </a:t>
            </a:r>
            <a:r>
              <a:rPr lang="en-US" b="0" dirty="0" err="1">
                <a:latin typeface="Arial" pitchFamily="-110" charset="0"/>
                <a:ea typeface="ＭＳ Ｐゴシック" pitchFamily="-110" charset="-128"/>
                <a:cs typeface="ＭＳ Ｐゴシック" pitchFamily="-110" charset="-128"/>
              </a:rPr>
              <a:t>Diffie</a:t>
            </a:r>
            <a:r>
              <a:rPr lang="en-US" b="0" dirty="0">
                <a:latin typeface="Arial" pitchFamily="-110" charset="0"/>
                <a:ea typeface="ＭＳ Ｐゴシック" pitchFamily="-110" charset="-128"/>
                <a:cs typeface="ＭＳ Ｐゴシック" pitchFamily="-110" charset="-128"/>
              </a:rPr>
              <a:t> and Hellman postulated this system without demonstrating</a:t>
            </a:r>
          </a:p>
          <a:p>
            <a:r>
              <a:rPr lang="en-US" b="0" dirty="0">
                <a:latin typeface="Arial" pitchFamily="-110" charset="0"/>
                <a:ea typeface="ＭＳ Ｐゴシック" pitchFamily="-110" charset="-128"/>
                <a:cs typeface="ＭＳ Ｐゴシック" pitchFamily="-110" charset="-128"/>
              </a:rPr>
              <a:t>that such algorithms exist. However, they did lay out the conditions that</a:t>
            </a:r>
          </a:p>
          <a:p>
            <a:r>
              <a:rPr lang="en-US" b="0" dirty="0">
                <a:latin typeface="Arial" pitchFamily="-110" charset="0"/>
                <a:ea typeface="ＭＳ Ｐゴシック" pitchFamily="-110" charset="-128"/>
                <a:cs typeface="ＭＳ Ｐゴシック" pitchFamily="-110" charset="-128"/>
              </a:rPr>
              <a:t>such algorithms must fulfill [DIFF76]:</a:t>
            </a:r>
          </a:p>
          <a:p>
            <a:endParaRPr lang="en-US" b="0"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7914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69</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i="1" dirty="0">
                <a:latin typeface="Arial" pitchFamily="-110" charset="0"/>
                <a:ea typeface="ＭＳ Ｐゴシック" pitchFamily="-110" charset="-128"/>
                <a:cs typeface="ＭＳ Ｐゴシック" pitchFamily="-110" charset="-128"/>
              </a:rPr>
              <a:t>RSA One of the first public-key schemes was developed in 1977 by Ron </a:t>
            </a:r>
            <a:r>
              <a:rPr lang="en-US" b="0" i="1" dirty="0" err="1">
                <a:latin typeface="Arial" pitchFamily="-110" charset="0"/>
                <a:ea typeface="ＭＳ Ｐゴシック" pitchFamily="-110" charset="-128"/>
                <a:cs typeface="ＭＳ Ｐゴシック" pitchFamily="-110" charset="-128"/>
              </a:rPr>
              <a:t>Rivest</a:t>
            </a:r>
            <a:r>
              <a:rPr lang="en-US" b="0" i="1" dirty="0">
                <a:latin typeface="Arial" pitchFamily="-110" charset="0"/>
                <a:ea typeface="ＭＳ Ｐゴシック" pitchFamily="-110" charset="-128"/>
                <a:cs typeface="ＭＳ Ｐゴシック" pitchFamily="-110" charset="-128"/>
              </a:rPr>
              <a:t>, </a:t>
            </a:r>
            <a:r>
              <a:rPr lang="en-US" b="0" i="1" dirty="0" err="1">
                <a:latin typeface="Arial" pitchFamily="-110" charset="0"/>
                <a:ea typeface="ＭＳ Ｐゴシック" pitchFamily="-110" charset="-128"/>
                <a:cs typeface="ＭＳ Ｐゴシック" pitchFamily="-110" charset="-128"/>
              </a:rPr>
              <a:t>Adi</a:t>
            </a:r>
            <a:endParaRPr lang="en-US" b="0" i="1"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Shamir, and Len </a:t>
            </a:r>
            <a:r>
              <a:rPr lang="en-US" b="0" dirty="0" err="1">
                <a:latin typeface="Arial" pitchFamily="-110" charset="0"/>
                <a:ea typeface="ＭＳ Ｐゴシック" pitchFamily="-110" charset="-128"/>
                <a:cs typeface="ＭＳ Ｐゴシック" pitchFamily="-110" charset="-128"/>
              </a:rPr>
              <a:t>Adleman</a:t>
            </a:r>
            <a:r>
              <a:rPr lang="en-US" b="0" dirty="0">
                <a:latin typeface="Arial" pitchFamily="-110" charset="0"/>
                <a:ea typeface="ＭＳ Ｐゴシック" pitchFamily="-110" charset="-128"/>
                <a:cs typeface="ＭＳ Ｐゴシック" pitchFamily="-110" charset="-128"/>
              </a:rPr>
              <a:t> at MIT and first published in 1978 [RIVE78]. The RSA</a:t>
            </a:r>
          </a:p>
          <a:p>
            <a:r>
              <a:rPr lang="en-US" b="0" dirty="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b="0" dirty="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b="0" dirty="0" err="1">
                <a:latin typeface="Arial" pitchFamily="-110" charset="0"/>
                <a:ea typeface="ＭＳ Ｐゴシック" pitchFamily="-110" charset="-128"/>
                <a:cs typeface="ＭＳ Ｐゴシック" pitchFamily="-110" charset="-128"/>
              </a:rPr>
              <a:t>ciphertext</a:t>
            </a:r>
            <a:r>
              <a:rPr lang="en-US" b="0" dirty="0">
                <a:latin typeface="Arial" pitchFamily="-110" charset="0"/>
                <a:ea typeface="ＭＳ Ｐゴシック" pitchFamily="-110" charset="-128"/>
                <a:cs typeface="ＭＳ Ｐゴシック" pitchFamily="-110" charset="-128"/>
              </a:rPr>
              <a:t> are integers between 0 and </a:t>
            </a:r>
            <a:r>
              <a:rPr lang="en-US" b="0" i="1" dirty="0">
                <a:latin typeface="Arial" pitchFamily="-110" charset="0"/>
                <a:ea typeface="ＭＳ Ｐゴシック" pitchFamily="-110" charset="-128"/>
                <a:cs typeface="ＭＳ Ｐゴシック" pitchFamily="-110" charset="-128"/>
              </a:rPr>
              <a:t>n – 1 for some 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In 1977, the three inventors of RSA dared </a:t>
            </a:r>
            <a:r>
              <a:rPr lang="en-US" b="0" i="1" dirty="0">
                <a:latin typeface="Arial" pitchFamily="-110" charset="0"/>
                <a:ea typeface="ＭＳ Ｐゴシック" pitchFamily="-110" charset="-128"/>
                <a:cs typeface="ＭＳ Ｐゴシック" pitchFamily="-110" charset="-128"/>
              </a:rPr>
              <a:t>Scientific American readers to decode</a:t>
            </a:r>
          </a:p>
          <a:p>
            <a:r>
              <a:rPr lang="en-US" b="0" dirty="0">
                <a:latin typeface="Arial" pitchFamily="-110" charset="0"/>
                <a:ea typeface="ＭＳ Ｐゴシック" pitchFamily="-110" charset="-128"/>
                <a:cs typeface="ＭＳ Ｐゴシック" pitchFamily="-110" charset="-128"/>
              </a:rPr>
              <a:t>a cipher they printed in Martin Gardner’s “Mathematical Games” column. They</a:t>
            </a:r>
          </a:p>
          <a:p>
            <a:r>
              <a:rPr lang="en-US" b="0" dirty="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b="0" dirty="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b="0" dirty="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b="0" dirty="0">
                <a:latin typeface="Arial" pitchFamily="-110" charset="0"/>
                <a:ea typeface="ＭＳ Ｐゴシック" pitchFamily="-110" charset="-128"/>
                <a:cs typeface="ＭＳ Ｐゴシック" pitchFamily="-110" charset="-128"/>
              </a:rPr>
              <a:t>of work [LEUT94]. This challenge used a public-key size (length of </a:t>
            </a:r>
            <a:r>
              <a:rPr lang="en-US" b="0" i="1" dirty="0">
                <a:latin typeface="Arial" pitchFamily="-110" charset="0"/>
                <a:ea typeface="ＭＳ Ｐゴシック" pitchFamily="-110" charset="-128"/>
                <a:cs typeface="ＭＳ Ｐゴシック" pitchFamily="-110" charset="-128"/>
              </a:rPr>
              <a:t>n) of 129 decimal</a:t>
            </a:r>
          </a:p>
          <a:p>
            <a:r>
              <a:rPr lang="en-US" b="0" dirty="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b="0" dirty="0">
                <a:latin typeface="Arial" pitchFamily="-110" charset="0"/>
                <a:ea typeface="ＭＳ Ｐゴシック" pitchFamily="-110" charset="-128"/>
                <a:cs typeface="ＭＳ Ｐゴシック" pitchFamily="-110" charset="-128"/>
              </a:rPr>
              <a:t>means that larger key sizes must be used. Currently, a 1024-bit key size (about 300</a:t>
            </a:r>
          </a:p>
          <a:p>
            <a:r>
              <a:rPr lang="en-US" b="0" dirty="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DIFFIE-HELLMAN KEY AGREEMENT The first published public-key algorithm</a:t>
            </a:r>
          </a:p>
          <a:p>
            <a:r>
              <a:rPr lang="en-US" b="0" dirty="0">
                <a:latin typeface="Arial" pitchFamily="-110" charset="0"/>
                <a:ea typeface="ＭＳ Ｐゴシック" pitchFamily="-110" charset="-128"/>
                <a:cs typeface="ＭＳ Ｐゴシック" pitchFamily="-110" charset="-128"/>
              </a:rPr>
              <a:t>appeared in the seminal paper by </a:t>
            </a:r>
            <a:r>
              <a:rPr lang="en-US" b="0" dirty="0" err="1">
                <a:latin typeface="Arial" pitchFamily="-110" charset="0"/>
                <a:ea typeface="ＭＳ Ｐゴシック" pitchFamily="-110" charset="-128"/>
                <a:cs typeface="ＭＳ Ｐゴシック" pitchFamily="-110" charset="-128"/>
              </a:rPr>
              <a:t>Diffie</a:t>
            </a:r>
            <a:r>
              <a:rPr lang="en-US" b="0" dirty="0">
                <a:latin typeface="Arial" pitchFamily="-110" charset="0"/>
                <a:ea typeface="ＭＳ Ｐゴシック" pitchFamily="-110" charset="-128"/>
                <a:cs typeface="ＭＳ Ｐゴシック" pitchFamily="-110" charset="-128"/>
              </a:rPr>
              <a:t> and Hellman that defined public-key</a:t>
            </a:r>
          </a:p>
          <a:p>
            <a:r>
              <a:rPr lang="en-US" b="0" dirty="0">
                <a:latin typeface="Arial" pitchFamily="-110" charset="0"/>
                <a:ea typeface="ＭＳ Ｐゴシック" pitchFamily="-110" charset="-128"/>
                <a:cs typeface="ＭＳ Ｐゴシック" pitchFamily="-110" charset="-128"/>
              </a:rPr>
              <a:t>cryptography [DIFF76] and is generally referred to as </a:t>
            </a:r>
            <a:r>
              <a:rPr lang="en-US" b="0" dirty="0" err="1">
                <a:latin typeface="Arial" pitchFamily="-110" charset="0"/>
                <a:ea typeface="ＭＳ Ｐゴシック" pitchFamily="-110" charset="-128"/>
                <a:cs typeface="ＭＳ Ｐゴシック" pitchFamily="-110" charset="-128"/>
              </a:rPr>
              <a:t>Diffie</a:t>
            </a:r>
            <a:r>
              <a:rPr lang="en-US" b="0" dirty="0">
                <a:latin typeface="Arial" pitchFamily="-110" charset="0"/>
                <a:ea typeface="ＭＳ Ｐゴシック" pitchFamily="-110" charset="-128"/>
                <a:cs typeface="ＭＳ Ｐゴシック" pitchFamily="-110" charset="-128"/>
              </a:rPr>
              <a:t>-Hellman key exchange,</a:t>
            </a:r>
          </a:p>
          <a:p>
            <a:r>
              <a:rPr lang="en-US" b="0" dirty="0">
                <a:latin typeface="Arial" pitchFamily="-110" charset="0"/>
                <a:ea typeface="ＭＳ Ｐゴシック" pitchFamily="-110" charset="-128"/>
                <a:cs typeface="ＭＳ Ｐゴシック" pitchFamily="-110" charset="-128"/>
              </a:rPr>
              <a:t>or key agreement. A number of commercial products employ this key exchange</a:t>
            </a:r>
          </a:p>
          <a:p>
            <a:r>
              <a:rPr lang="en-US" b="0" dirty="0">
                <a:latin typeface="Arial" pitchFamily="-110" charset="0"/>
                <a:ea typeface="ＭＳ Ｐゴシック" pitchFamily="-110" charset="-128"/>
                <a:cs typeface="ＭＳ Ｐゴシック" pitchFamily="-110" charset="-128"/>
              </a:rPr>
              <a:t>technique.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b="0" dirty="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b="0" dirty="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b="0" dirty="0">
                <a:latin typeface="Arial" pitchFamily="-110" charset="0"/>
                <a:ea typeface="ＭＳ Ｐゴシック" pitchFamily="-110" charset="-128"/>
                <a:cs typeface="ＭＳ Ｐゴシック" pitchFamily="-110" charset="-128"/>
              </a:rPr>
              <a:t>(NIST) has published Federal Information Processing Standard FIPS PUB 186,</a:t>
            </a:r>
          </a:p>
          <a:p>
            <a:r>
              <a:rPr lang="en-US" b="0" dirty="0">
                <a:latin typeface="Arial" pitchFamily="-110" charset="0"/>
                <a:ea typeface="ＭＳ Ｐゴシック" pitchFamily="-110" charset="-128"/>
                <a:cs typeface="ＭＳ Ｐゴシック" pitchFamily="-110" charset="-128"/>
              </a:rPr>
              <a:t>known as the </a:t>
            </a:r>
            <a:r>
              <a:rPr lang="en-US" b="0" i="1" dirty="0">
                <a:latin typeface="Arial" pitchFamily="-110" charset="0"/>
                <a:ea typeface="ＭＳ Ｐゴシック" pitchFamily="-110" charset="-128"/>
                <a:cs typeface="ＭＳ Ｐゴシック" pitchFamily="-110" charset="-128"/>
              </a:rPr>
              <a:t>Digital Signature Standard (DSS</a:t>
            </a:r>
            <a:r>
              <a:rPr lang="en-US" b="0" dirty="0">
                <a:latin typeface="Arial" pitchFamily="-110" charset="0"/>
                <a:ea typeface="ＭＳ Ｐゴシック" pitchFamily="-110" charset="-128"/>
                <a:cs typeface="ＭＳ Ｐゴシック" pitchFamily="-110" charset="-128"/>
              </a:rPr>
              <a:t>). The DSS makes use of SHA-1</a:t>
            </a:r>
          </a:p>
          <a:p>
            <a:r>
              <a:rPr lang="en-US" b="0" dirty="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b="0" dirty="0">
                <a:latin typeface="Arial" pitchFamily="-110" charset="0"/>
                <a:ea typeface="ＭＳ Ｐゴシック" pitchFamily="-110" charset="-128"/>
                <a:cs typeface="ＭＳ Ｐゴシック" pitchFamily="-110" charset="-128"/>
              </a:rPr>
              <a:t>(DSA). </a:t>
            </a:r>
            <a:r>
              <a:rPr lang="en-US" sz="1200" kern="1200" dirty="0">
                <a:solidFill>
                  <a:schemeClr val="tx1"/>
                </a:solidFill>
                <a:effectLst/>
                <a:latin typeface="Arial" pitchFamily="-108" charset="0"/>
                <a:ea typeface="ＭＳ Ｐゴシック" pitchFamily="33" charset="-128"/>
                <a:cs typeface="ＭＳ Ｐゴシック" pitchFamily="33" charset="-128"/>
              </a:rPr>
              <a:t> The DSS was originally proposed in</a:t>
            </a:r>
          </a:p>
          <a:p>
            <a:r>
              <a:rPr lang="en-US" sz="1200" kern="1200" dirty="0">
                <a:solidFill>
                  <a:schemeClr val="tx1"/>
                </a:solidFill>
                <a:effectLst/>
                <a:latin typeface="Arial" pitchFamily="-108" charset="0"/>
                <a:ea typeface="ＭＳ Ｐゴシック" pitchFamily="33" charset="-128"/>
                <a:cs typeface="ＭＳ Ｐゴシック" pitchFamily="33" charset="-128"/>
              </a:rPr>
              <a:t>1991 and revised in 1993 in response to public feedback concerning the security of the</a:t>
            </a:r>
          </a:p>
          <a:p>
            <a:r>
              <a:rPr lang="en-US" sz="1200" kern="1200" dirty="0">
                <a:solidFill>
                  <a:schemeClr val="tx1"/>
                </a:solidFill>
                <a:effectLst/>
                <a:latin typeface="Arial" pitchFamily="-108" charset="0"/>
                <a:ea typeface="ＭＳ Ｐゴシック" pitchFamily="33" charset="-128"/>
                <a:cs typeface="ＭＳ Ｐゴシック" pitchFamily="33" charset="-128"/>
              </a:rPr>
              <a:t>scheme. There were further revisions in 1998, 2000, 2009, and most recently in 2013 as</a:t>
            </a:r>
          </a:p>
          <a:p>
            <a:r>
              <a:rPr lang="en-US" sz="1200" kern="1200" dirty="0">
                <a:solidFill>
                  <a:schemeClr val="tx1"/>
                </a:solidFill>
                <a:effectLst/>
                <a:latin typeface="Arial" pitchFamily="-108" charset="0"/>
                <a:ea typeface="ＭＳ Ｐゴシック" pitchFamily="33" charset="-128"/>
                <a:cs typeface="ＭＳ Ｐゴシック" pitchFamily="33" charset="-128"/>
              </a:rPr>
              <a:t>FIPS PUB 186–4. The DSS uses an algorithm that is designed to provide only the digital</a:t>
            </a:r>
          </a:p>
          <a:p>
            <a:r>
              <a:rPr lang="en-US" sz="1200" kern="1200" dirty="0">
                <a:solidFill>
                  <a:schemeClr val="tx1"/>
                </a:solidFill>
                <a:effectLst/>
                <a:latin typeface="Arial" pitchFamily="-108" charset="0"/>
                <a:ea typeface="ＭＳ Ｐゴシック" pitchFamily="33" charset="-128"/>
                <a:cs typeface="ＭＳ Ｐゴシック" pitchFamily="33" charset="-128"/>
              </a:rPr>
              <a:t>signature function. Unlike RSA, it cannot be used for encryption or key exchange.</a:t>
            </a:r>
            <a:endParaRPr lang="en-US" b="0" i="1" dirty="0">
              <a:latin typeface="Arial" pitchFamily="-110" charset="0"/>
              <a:ea typeface="ＭＳ Ｐゴシック" pitchFamily="-110" charset="-128"/>
              <a:cs typeface="ＭＳ Ｐゴシック" pitchFamily="-110" charset="-128"/>
            </a:endParaRP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ELLIPTIC CURVE CRYPTOGRAPHY </a:t>
            </a:r>
            <a:r>
              <a:rPr lang="en-US" b="0" i="0" dirty="0">
                <a:latin typeface="Arial" pitchFamily="-110" charset="0"/>
                <a:ea typeface="ＭＳ Ｐゴシック" pitchFamily="-110" charset="-128"/>
                <a:cs typeface="ＭＳ Ｐゴシック" pitchFamily="-110" charset="-128"/>
              </a:rPr>
              <a:t>The vast majority of the products and standards</a:t>
            </a:r>
          </a:p>
          <a:p>
            <a:r>
              <a:rPr lang="en-US" b="0" dirty="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b="0" dirty="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b="0" dirty="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b="0" dirty="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b="0" dirty="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b="0" dirty="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b="0" dirty="0">
                <a:latin typeface="Arial" pitchFamily="-110" charset="0"/>
                <a:ea typeface="ＭＳ Ｐゴシック" pitchFamily="-110" charset="-128"/>
                <a:cs typeface="ＭＳ Ｐゴシック" pitchFamily="-110" charset="-128"/>
              </a:rPr>
              <a:t>including the IEEE (Institute of Electrical and Electronics Engineers) P1363</a:t>
            </a:r>
          </a:p>
          <a:p>
            <a:r>
              <a:rPr lang="en-US" b="0" dirty="0">
                <a:latin typeface="Arial" pitchFamily="-110" charset="0"/>
                <a:ea typeface="ＭＳ Ｐゴシック" pitchFamily="-110" charset="-128"/>
                <a:cs typeface="ＭＳ Ｐゴシック" pitchFamily="-110" charset="-128"/>
              </a:rPr>
              <a:t>Standard for Public-Key Cryptography.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b="0" dirty="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b="0" dirty="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b="0" dirty="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b="0" dirty="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b="0" dirty="0">
                <a:latin typeface="Arial" pitchFamily="-110" charset="0"/>
                <a:ea typeface="ＭＳ Ｐゴシック" pitchFamily="-110" charset="-128"/>
                <a:cs typeface="ＭＳ Ｐゴシック" pitchFamily="-110" charset="-128"/>
              </a:rPr>
              <a:t>is not yet as high as that in RSA.</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708675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Public-key encryption can be used for authentication with a technique known as the</a:t>
            </a:r>
          </a:p>
          <a:p>
            <a:r>
              <a:rPr lang="en-US" sz="1200" kern="1200" dirty="0">
                <a:solidFill>
                  <a:schemeClr val="tx1"/>
                </a:solidFill>
                <a:effectLst/>
                <a:latin typeface="Arial" pitchFamily="-108" charset="0"/>
                <a:ea typeface="ＭＳ Ｐゴシック" pitchFamily="33" charset="-128"/>
                <a:cs typeface="ＭＳ Ｐゴシック" pitchFamily="33" charset="-128"/>
              </a:rPr>
              <a:t>digital signature. NIST FIPS PUB 186-4 [</a:t>
            </a:r>
            <a:r>
              <a:rPr lang="en-US" sz="1200" i="1" kern="1200" dirty="0">
                <a:solidFill>
                  <a:schemeClr val="tx1"/>
                </a:solidFill>
                <a:effectLst/>
                <a:latin typeface="Arial" pitchFamily="-108" charset="0"/>
                <a:ea typeface="ＭＳ Ｐゴシック" pitchFamily="33" charset="-128"/>
                <a:cs typeface="ＭＳ Ｐゴシック" pitchFamily="33" charset="-128"/>
              </a:rPr>
              <a:t>Digital Signature Standard (DSS</a:t>
            </a:r>
            <a:r>
              <a:rPr lang="en-US" sz="1200" kern="1200" dirty="0">
                <a:solidFill>
                  <a:schemeClr val="tx1"/>
                </a:solidFill>
                <a:effectLst/>
                <a:latin typeface="Arial" pitchFamily="-108" charset="0"/>
                <a:ea typeface="ＭＳ Ｐゴシック" pitchFamily="33" charset="-128"/>
                <a:cs typeface="ＭＳ Ｐゴシック" pitchFamily="33" charset="-128"/>
              </a:rPr>
              <a:t>) , July 2013]</a:t>
            </a:r>
          </a:p>
          <a:p>
            <a:r>
              <a:rPr lang="en-US" sz="1200" kern="1200" dirty="0">
                <a:solidFill>
                  <a:schemeClr val="tx1"/>
                </a:solidFill>
                <a:effectLst/>
                <a:latin typeface="Arial" pitchFamily="-108" charset="0"/>
                <a:ea typeface="ＭＳ Ｐゴシック" pitchFamily="33" charset="-128"/>
                <a:cs typeface="ＭＳ Ｐゴシック" pitchFamily="33" charset="-128"/>
              </a:rPr>
              <a:t>defines a digital signature as follows: The result of a cryptographic transformation</a:t>
            </a:r>
          </a:p>
          <a:p>
            <a:r>
              <a:rPr lang="en-US" sz="1200" kern="1200" dirty="0">
                <a:solidFill>
                  <a:schemeClr val="tx1"/>
                </a:solidFill>
                <a:effectLst/>
                <a:latin typeface="Arial" pitchFamily="-108" charset="0"/>
                <a:ea typeface="ＭＳ Ｐゴシック" pitchFamily="33" charset="-128"/>
                <a:cs typeface="ＭＳ Ｐゴシック" pitchFamily="33" charset="-128"/>
              </a:rPr>
              <a:t>of data that, when properly implemented, provides a mechanism for verifying origin</a:t>
            </a:r>
          </a:p>
          <a:p>
            <a:r>
              <a:rPr lang="en-US" sz="1200" kern="1200" dirty="0">
                <a:solidFill>
                  <a:schemeClr val="tx1"/>
                </a:solidFill>
                <a:effectLst/>
                <a:latin typeface="Arial" pitchFamily="-108" charset="0"/>
                <a:ea typeface="ＭＳ Ｐゴシック" pitchFamily="33" charset="-128"/>
                <a:cs typeface="ＭＳ Ｐゴシック" pitchFamily="33" charset="-128"/>
              </a:rPr>
              <a:t>authentication, data integrity and signatory non-repudiation.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Thus, a digital signature is a data-dependent bit pattern, generated by an agent</a:t>
            </a:r>
          </a:p>
          <a:p>
            <a:r>
              <a:rPr lang="en-US" sz="1200" kern="1200" dirty="0">
                <a:solidFill>
                  <a:schemeClr val="tx1"/>
                </a:solidFill>
                <a:effectLst/>
                <a:latin typeface="Arial" pitchFamily="-108" charset="0"/>
                <a:ea typeface="ＭＳ Ｐゴシック" pitchFamily="33" charset="-128"/>
                <a:cs typeface="ＭＳ Ｐゴシック" pitchFamily="33" charset="-128"/>
              </a:rPr>
              <a:t>as a function of a file, message, or other form of data block. Another agent can access</a:t>
            </a:r>
          </a:p>
          <a:p>
            <a:r>
              <a:rPr lang="en-US" sz="1200" kern="1200" dirty="0">
                <a:solidFill>
                  <a:schemeClr val="tx1"/>
                </a:solidFill>
                <a:effectLst/>
                <a:latin typeface="Arial" pitchFamily="-108" charset="0"/>
                <a:ea typeface="ＭＳ Ｐゴシック" pitchFamily="33" charset="-128"/>
                <a:cs typeface="ＭＳ Ｐゴシック" pitchFamily="33" charset="-128"/>
              </a:rPr>
              <a:t>the data block and its associated signature and verify (1) the data block has been</a:t>
            </a:r>
          </a:p>
          <a:p>
            <a:r>
              <a:rPr lang="en-US" sz="1200" kern="1200" dirty="0">
                <a:solidFill>
                  <a:schemeClr val="tx1"/>
                </a:solidFill>
                <a:effectLst/>
                <a:latin typeface="Arial" pitchFamily="-108" charset="0"/>
                <a:ea typeface="ＭＳ Ｐゴシック" pitchFamily="33" charset="-128"/>
                <a:cs typeface="ＭＳ Ｐゴシック" pitchFamily="33" charset="-128"/>
              </a:rPr>
              <a:t>signed by the alleged signer, and (2) the data block has not been altered since the</a:t>
            </a:r>
          </a:p>
          <a:p>
            <a:r>
              <a:rPr lang="en-US" sz="1200" kern="1200" dirty="0">
                <a:solidFill>
                  <a:schemeClr val="tx1"/>
                </a:solidFill>
                <a:effectLst/>
                <a:latin typeface="Arial" pitchFamily="-108" charset="0"/>
                <a:ea typeface="ＭＳ Ｐゴシック" pitchFamily="33" charset="-128"/>
                <a:cs typeface="ＭＳ Ｐゴシック" pitchFamily="33" charset="-128"/>
              </a:rPr>
              <a:t>signing. Further, the signer cannot repudiate the signature.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FIPS 186-4 specifies the use of one of three digital signature algorithms: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Digital Signature Algorithm (DSA):  The original NIST-approved algorithm,</a:t>
            </a:r>
          </a:p>
          <a:p>
            <a:r>
              <a:rPr lang="en-US" sz="1200" kern="1200" dirty="0">
                <a:solidFill>
                  <a:schemeClr val="tx1"/>
                </a:solidFill>
                <a:effectLst/>
                <a:latin typeface="Arial" pitchFamily="-108" charset="0"/>
                <a:ea typeface="ＭＳ Ｐゴシック" pitchFamily="33" charset="-128"/>
                <a:cs typeface="ＭＳ Ｐゴシック" pitchFamily="33" charset="-128"/>
              </a:rPr>
              <a:t>which is based on the difficulty of computing discrete logarithms.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RSA Digital Signature Algorithm:  Based on the RSA public-key algorithm.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Elliptic Curve Digital Signature Algorithm (ECDSA):  Based on elliptic-curve</a:t>
            </a:r>
          </a:p>
          <a:p>
            <a:r>
              <a:rPr lang="en-US" sz="1200" kern="1200" dirty="0">
                <a:solidFill>
                  <a:schemeClr val="tx1"/>
                </a:solidFill>
                <a:effectLst/>
                <a:latin typeface="Arial" pitchFamily="-108" charset="0"/>
                <a:ea typeface="ＭＳ Ｐゴシック" pitchFamily="33" charset="-128"/>
                <a:cs typeface="ＭＳ Ｐゴシック" pitchFamily="33" charset="-128"/>
              </a:rPr>
              <a:t>cryptography.</a:t>
            </a:r>
          </a:p>
          <a:p>
            <a:pPr>
              <a:defRPr/>
            </a:pPr>
            <a:endParaRPr lang="en-US" b="0" dirty="0"/>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70</a:t>
            </a:fld>
            <a:endParaRPr lang="en-AU">
              <a:latin typeface="Arial" pitchFamily="-110" charset="0"/>
            </a:endParaRPr>
          </a:p>
        </p:txBody>
      </p:sp>
    </p:spTree>
    <p:extLst>
      <p:ext uri="{BB962C8B-B14F-4D97-AF65-F5344CB8AC3E}">
        <p14:creationId xmlns:p14="http://schemas.microsoft.com/office/powerpoint/2010/main" val="524406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71</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Figure 2.7 is a generic model of the process of making and using digital signatures.</a:t>
            </a:r>
          </a:p>
          <a:p>
            <a:r>
              <a:rPr lang="en-US" sz="1200" kern="1200" dirty="0">
                <a:solidFill>
                  <a:schemeClr val="tx1"/>
                </a:solidFill>
                <a:effectLst/>
                <a:latin typeface="Arial" pitchFamily="-108" charset="0"/>
                <a:ea typeface="ＭＳ Ｐゴシック" pitchFamily="33" charset="-128"/>
                <a:cs typeface="ＭＳ Ｐゴシック" pitchFamily="33" charset="-128"/>
              </a:rPr>
              <a:t>All of the digital signature schemes in FIPS 186-4 have this structure. Suppose</a:t>
            </a:r>
          </a:p>
          <a:p>
            <a:r>
              <a:rPr lang="en-US" sz="1200" kern="1200" dirty="0">
                <a:solidFill>
                  <a:schemeClr val="tx1"/>
                </a:solidFill>
                <a:effectLst/>
                <a:latin typeface="Arial" pitchFamily="-108" charset="0"/>
                <a:ea typeface="ＭＳ Ｐゴシック" pitchFamily="33" charset="-128"/>
                <a:cs typeface="ＭＳ Ｐゴシック" pitchFamily="33" charset="-128"/>
              </a:rPr>
              <a:t> Bob wants to send a message to Alice. Although it is not important that the message</a:t>
            </a:r>
          </a:p>
          <a:p>
            <a:r>
              <a:rPr lang="en-US" sz="1200" kern="1200" dirty="0">
                <a:solidFill>
                  <a:schemeClr val="tx1"/>
                </a:solidFill>
                <a:effectLst/>
                <a:latin typeface="Arial" pitchFamily="-108" charset="0"/>
                <a:ea typeface="ＭＳ Ｐゴシック" pitchFamily="33" charset="-128"/>
                <a:cs typeface="ＭＳ Ｐゴシック" pitchFamily="33" charset="-128"/>
              </a:rPr>
              <a:t>be kept secret, he wants Alice to be certain that the message is indeed from him.</a:t>
            </a:r>
          </a:p>
          <a:p>
            <a:r>
              <a:rPr lang="en-US" sz="1200" kern="1200" dirty="0">
                <a:solidFill>
                  <a:schemeClr val="tx1"/>
                </a:solidFill>
                <a:effectLst/>
                <a:latin typeface="Arial" pitchFamily="-108" charset="0"/>
                <a:ea typeface="ＭＳ Ｐゴシック" pitchFamily="33" charset="-128"/>
                <a:cs typeface="ＭＳ Ｐゴシック" pitchFamily="33" charset="-128"/>
              </a:rPr>
              <a:t>For this purpose, Bob uses a secure hash function, such as SHA-512, to generate a</a:t>
            </a:r>
          </a:p>
          <a:p>
            <a:r>
              <a:rPr lang="en-US" sz="1200" kern="1200" dirty="0">
                <a:solidFill>
                  <a:schemeClr val="tx1"/>
                </a:solidFill>
                <a:effectLst/>
                <a:latin typeface="Arial" pitchFamily="-108" charset="0"/>
                <a:ea typeface="ＭＳ Ｐゴシック" pitchFamily="33" charset="-128"/>
                <a:cs typeface="ＭＳ Ｐゴシック" pitchFamily="33" charset="-128"/>
              </a:rPr>
              <a:t>hash value for the message. That hash value, together with Bob’s private key, serve</a:t>
            </a:r>
          </a:p>
          <a:p>
            <a:r>
              <a:rPr lang="en-US" sz="1200" kern="1200" dirty="0">
                <a:solidFill>
                  <a:schemeClr val="tx1"/>
                </a:solidFill>
                <a:effectLst/>
                <a:latin typeface="Arial" pitchFamily="-108" charset="0"/>
                <a:ea typeface="ＭＳ Ｐゴシック" pitchFamily="33" charset="-128"/>
                <a:cs typeface="ＭＳ Ｐゴシック" pitchFamily="33" charset="-128"/>
              </a:rPr>
              <a:t>as input to a digital signature generation algorithm that produces a short block that</a:t>
            </a:r>
          </a:p>
          <a:p>
            <a:r>
              <a:rPr lang="en-US" sz="1200" kern="1200" dirty="0">
                <a:solidFill>
                  <a:schemeClr val="tx1"/>
                </a:solidFill>
                <a:effectLst/>
                <a:latin typeface="Arial" pitchFamily="-108" charset="0"/>
                <a:ea typeface="ＭＳ Ｐゴシック" pitchFamily="33" charset="-128"/>
                <a:cs typeface="ＭＳ Ｐゴシック" pitchFamily="33" charset="-128"/>
              </a:rPr>
              <a:t>functions as a digital signature. Bob sends the message with the signature attached.</a:t>
            </a:r>
          </a:p>
          <a:p>
            <a:r>
              <a:rPr lang="en-US" sz="1200" kern="1200" dirty="0">
                <a:solidFill>
                  <a:schemeClr val="tx1"/>
                </a:solidFill>
                <a:effectLst/>
                <a:latin typeface="Arial" pitchFamily="-108" charset="0"/>
                <a:ea typeface="ＭＳ Ｐゴシック" pitchFamily="33" charset="-128"/>
                <a:cs typeface="ＭＳ Ｐゴシック" pitchFamily="33" charset="-128"/>
              </a:rPr>
              <a:t>When Alice receives the message plus signature, she (1) calculates a hash value for</a:t>
            </a:r>
          </a:p>
          <a:p>
            <a:r>
              <a:rPr lang="en-US" sz="1200" kern="1200" dirty="0">
                <a:solidFill>
                  <a:schemeClr val="tx1"/>
                </a:solidFill>
                <a:effectLst/>
                <a:latin typeface="Arial" pitchFamily="-108" charset="0"/>
                <a:ea typeface="ＭＳ Ｐゴシック" pitchFamily="33" charset="-128"/>
                <a:cs typeface="ＭＳ Ｐゴシック" pitchFamily="33" charset="-128"/>
              </a:rPr>
              <a:t>the message; (2) provides the hash value and Bob’s public key as inputs to a digital</a:t>
            </a:r>
          </a:p>
          <a:p>
            <a:r>
              <a:rPr lang="en-US" sz="1200" kern="1200" dirty="0">
                <a:solidFill>
                  <a:schemeClr val="tx1"/>
                </a:solidFill>
                <a:effectLst/>
                <a:latin typeface="Arial" pitchFamily="-108" charset="0"/>
                <a:ea typeface="ＭＳ Ｐゴシック" pitchFamily="33" charset="-128"/>
                <a:cs typeface="ＭＳ Ｐゴシック" pitchFamily="33" charset="-128"/>
              </a:rPr>
              <a:t>signature verification algorithm. If the algorithm returns the result that the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is valid, Alice is assured that the message must have been signed by Bob. No one else</a:t>
            </a:r>
          </a:p>
          <a:p>
            <a:r>
              <a:rPr lang="en-US" sz="1200" kern="1200" dirty="0">
                <a:solidFill>
                  <a:schemeClr val="tx1"/>
                </a:solidFill>
                <a:effectLst/>
                <a:latin typeface="Arial" pitchFamily="-108" charset="0"/>
                <a:ea typeface="ＭＳ Ｐゴシック" pitchFamily="33" charset="-128"/>
                <a:cs typeface="ＭＳ Ｐゴシック" pitchFamily="33" charset="-128"/>
              </a:rPr>
              <a:t> has Bob’s private key, and therefore no one else could have created a signature that</a:t>
            </a:r>
          </a:p>
          <a:p>
            <a:r>
              <a:rPr lang="en-US" sz="1200" kern="1200" dirty="0">
                <a:solidFill>
                  <a:schemeClr val="tx1"/>
                </a:solidFill>
                <a:effectLst/>
                <a:latin typeface="Arial" pitchFamily="-108" charset="0"/>
                <a:ea typeface="ＭＳ Ｐゴシック" pitchFamily="33" charset="-128"/>
                <a:cs typeface="ＭＳ Ｐゴシック" pitchFamily="33" charset="-128"/>
              </a:rPr>
              <a:t>could be verified for this message with Bob’s public key. In addition, it is impossible to</a:t>
            </a:r>
          </a:p>
          <a:p>
            <a:r>
              <a:rPr lang="en-US" sz="1200" kern="1200" dirty="0">
                <a:solidFill>
                  <a:schemeClr val="tx1"/>
                </a:solidFill>
                <a:effectLst/>
                <a:latin typeface="Arial" pitchFamily="-108" charset="0"/>
                <a:ea typeface="ＭＳ Ｐゴシック" pitchFamily="33" charset="-128"/>
                <a:cs typeface="ＭＳ Ｐゴシック" pitchFamily="33" charset="-128"/>
              </a:rPr>
              <a:t>alter the message without access to Bob’s private key, so the message is authenticated</a:t>
            </a:r>
          </a:p>
          <a:p>
            <a:r>
              <a:rPr lang="en-US" sz="1200" kern="1200" dirty="0">
                <a:solidFill>
                  <a:schemeClr val="tx1"/>
                </a:solidFill>
                <a:effectLst/>
                <a:latin typeface="Arial" pitchFamily="-108" charset="0"/>
                <a:ea typeface="ＭＳ Ｐゴシック" pitchFamily="33" charset="-128"/>
                <a:cs typeface="ＭＳ Ｐゴシック" pitchFamily="33" charset="-128"/>
              </a:rPr>
              <a:t>both in terms of source and in terms of data integrity.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digital signature does not provide confidentiality. That is, the message being</a:t>
            </a:r>
          </a:p>
          <a:p>
            <a:r>
              <a:rPr lang="en-US" sz="1200" kern="1200" dirty="0">
                <a:solidFill>
                  <a:schemeClr val="tx1"/>
                </a:solidFill>
                <a:effectLst/>
                <a:latin typeface="Arial" pitchFamily="-108" charset="0"/>
                <a:ea typeface="ＭＳ Ｐゴシック" pitchFamily="33" charset="-128"/>
                <a:cs typeface="ＭＳ Ｐゴシック" pitchFamily="33" charset="-128"/>
              </a:rPr>
              <a:t>sent is safe from alteration, but not safe from eavesdropping. This is obvious in the</a:t>
            </a:r>
          </a:p>
          <a:p>
            <a:r>
              <a:rPr lang="en-US" sz="1200" kern="1200" dirty="0">
                <a:solidFill>
                  <a:schemeClr val="tx1"/>
                </a:solidFill>
                <a:effectLst/>
                <a:latin typeface="Arial" pitchFamily="-108" charset="0"/>
                <a:ea typeface="ＭＳ Ｐゴシック" pitchFamily="33" charset="-128"/>
                <a:cs typeface="ＭＳ Ｐゴシック" pitchFamily="33" charset="-128"/>
              </a:rPr>
              <a:t>case of a signature based on a portion of the message, because the rest of the message</a:t>
            </a:r>
          </a:p>
          <a:p>
            <a:r>
              <a:rPr lang="en-US" sz="1200" kern="1200" dirty="0">
                <a:solidFill>
                  <a:schemeClr val="tx1"/>
                </a:solidFill>
                <a:effectLst/>
                <a:latin typeface="Arial" pitchFamily="-108" charset="0"/>
                <a:ea typeface="ＭＳ Ｐゴシック" pitchFamily="33" charset="-128"/>
                <a:cs typeface="ＭＳ Ｐゴシック" pitchFamily="33" charset="-128"/>
              </a:rPr>
              <a:t>is transmitted in the clear. Even in the case of complete encryption, there is no</a:t>
            </a:r>
          </a:p>
          <a:p>
            <a:r>
              <a:rPr lang="en-US" sz="1200" kern="1200" dirty="0">
                <a:solidFill>
                  <a:schemeClr val="tx1"/>
                </a:solidFill>
                <a:effectLst/>
                <a:latin typeface="Arial" pitchFamily="-108" charset="0"/>
                <a:ea typeface="ＭＳ Ｐゴシック" pitchFamily="33" charset="-128"/>
                <a:cs typeface="ＭＳ Ｐゴシック" pitchFamily="33" charset="-128"/>
              </a:rPr>
              <a:t>protection of confidentiality because any observer can decrypt the message by using</a:t>
            </a:r>
          </a:p>
          <a:p>
            <a:r>
              <a:rPr lang="en-US" sz="1200" kern="1200" dirty="0">
                <a:solidFill>
                  <a:schemeClr val="tx1"/>
                </a:solidFill>
                <a:effectLst/>
                <a:latin typeface="Arial" pitchFamily="-108" charset="0"/>
                <a:ea typeface="ＭＳ Ｐゴシック" pitchFamily="33" charset="-128"/>
                <a:cs typeface="ＭＳ Ｐゴシック" pitchFamily="33" charset="-128"/>
              </a:rPr>
              <a:t>the sender’s public key.</a:t>
            </a:r>
          </a:p>
          <a:p>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38363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On the face of it, the point of public-key encryption is that the public key is public. Thus,</a:t>
            </a:r>
          </a:p>
          <a:p>
            <a:r>
              <a:rPr lang="en-US" sz="1200" kern="1200" dirty="0">
                <a:solidFill>
                  <a:schemeClr val="tx1"/>
                </a:solidFill>
                <a:effectLst/>
                <a:latin typeface="Arial" pitchFamily="-108" charset="0"/>
                <a:ea typeface="ＭＳ Ｐゴシック" pitchFamily="33" charset="-128"/>
                <a:cs typeface="ＭＳ Ｐゴシック" pitchFamily="33" charset="-128"/>
              </a:rPr>
              <a:t>if there is some broadly accepted public-key algorithm, such as RSA, any participant</a:t>
            </a:r>
          </a:p>
          <a:p>
            <a:r>
              <a:rPr lang="en-US" sz="1200" kern="1200" dirty="0">
                <a:solidFill>
                  <a:schemeClr val="tx1"/>
                </a:solidFill>
                <a:effectLst/>
                <a:latin typeface="Arial" pitchFamily="-108" charset="0"/>
                <a:ea typeface="ＭＳ Ｐゴシック" pitchFamily="33" charset="-128"/>
                <a:cs typeface="ＭＳ Ｐゴシック" pitchFamily="33" charset="-128"/>
              </a:rPr>
              <a:t>can send his or her public key to any other participant or broadcast the key to the community</a:t>
            </a:r>
          </a:p>
          <a:p>
            <a:r>
              <a:rPr lang="en-US" sz="1200" kern="1200" dirty="0">
                <a:solidFill>
                  <a:schemeClr val="tx1"/>
                </a:solidFill>
                <a:effectLst/>
                <a:latin typeface="Arial" pitchFamily="-108" charset="0"/>
                <a:ea typeface="ＭＳ Ｐゴシック" pitchFamily="33" charset="-128"/>
                <a:cs typeface="ＭＳ Ｐゴシック" pitchFamily="33" charset="-128"/>
              </a:rPr>
              <a:t>at large. Although this approach is convenient, it has a major weakness. Anyone</a:t>
            </a:r>
          </a:p>
          <a:p>
            <a:r>
              <a:rPr lang="en-US" sz="1200" kern="1200" dirty="0">
                <a:solidFill>
                  <a:schemeClr val="tx1"/>
                </a:solidFill>
                <a:effectLst/>
                <a:latin typeface="Arial" pitchFamily="-108" charset="0"/>
                <a:ea typeface="ＭＳ Ｐゴシック" pitchFamily="33" charset="-128"/>
                <a:cs typeface="ＭＳ Ｐゴシック" pitchFamily="33" charset="-128"/>
              </a:rPr>
              <a:t>can forge such a public announcement. That is, some user could pretend to be Bob and</a:t>
            </a:r>
          </a:p>
          <a:p>
            <a:r>
              <a:rPr lang="en-US" sz="1200" kern="1200" dirty="0">
                <a:solidFill>
                  <a:schemeClr val="tx1"/>
                </a:solidFill>
                <a:effectLst/>
                <a:latin typeface="Arial" pitchFamily="-108" charset="0"/>
                <a:ea typeface="ＭＳ Ｐゴシック" pitchFamily="33" charset="-128"/>
                <a:cs typeface="ＭＳ Ｐゴシック" pitchFamily="33" charset="-128"/>
              </a:rPr>
              <a:t>send a public key to another participant or broadcast such a public key. Until such time</a:t>
            </a:r>
          </a:p>
          <a:p>
            <a:r>
              <a:rPr lang="en-US" sz="1200" kern="1200" dirty="0">
                <a:solidFill>
                  <a:schemeClr val="tx1"/>
                </a:solidFill>
                <a:effectLst/>
                <a:latin typeface="Arial" pitchFamily="-108" charset="0"/>
                <a:ea typeface="ＭＳ Ｐゴシック" pitchFamily="33" charset="-128"/>
                <a:cs typeface="ＭＳ Ｐゴシック" pitchFamily="33" charset="-128"/>
              </a:rPr>
              <a:t>as Bob discovers the forgery and alerts other participants, the forger is able to read all</a:t>
            </a:r>
          </a:p>
          <a:p>
            <a:r>
              <a:rPr lang="en-US" sz="1200" kern="1200" dirty="0">
                <a:solidFill>
                  <a:schemeClr val="tx1"/>
                </a:solidFill>
                <a:effectLst/>
                <a:latin typeface="Arial" pitchFamily="-108" charset="0"/>
                <a:ea typeface="ＭＳ Ｐゴシック" pitchFamily="33" charset="-128"/>
                <a:cs typeface="ＭＳ Ｐゴシック" pitchFamily="33" charset="-128"/>
              </a:rPr>
              <a:t>encrypted messages intended for Bob and can use the forged keys for authentication.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solution to this problem is the public-key certificate. In essence, a certificate</a:t>
            </a:r>
          </a:p>
          <a:p>
            <a:r>
              <a:rPr lang="en-US" sz="1200" kern="1200" dirty="0">
                <a:solidFill>
                  <a:schemeClr val="tx1"/>
                </a:solidFill>
                <a:effectLst/>
                <a:latin typeface="Arial" pitchFamily="-108" charset="0"/>
                <a:ea typeface="ＭＳ Ｐゴシック" pitchFamily="33" charset="-128"/>
                <a:cs typeface="ＭＳ Ｐゴシック" pitchFamily="33" charset="-128"/>
              </a:rPr>
              <a:t>consists of a public key plus a user ID of the key owner, with the whole block</a:t>
            </a:r>
          </a:p>
          <a:p>
            <a:r>
              <a:rPr lang="en-US" sz="1200" kern="1200" dirty="0">
                <a:solidFill>
                  <a:schemeClr val="tx1"/>
                </a:solidFill>
                <a:effectLst/>
                <a:latin typeface="Arial" pitchFamily="-108" charset="0"/>
                <a:ea typeface="ＭＳ Ｐゴシック" pitchFamily="33" charset="-128"/>
                <a:cs typeface="ＭＳ Ｐゴシック" pitchFamily="33" charset="-128"/>
              </a:rPr>
              <a:t>signed by a trusted third party. The certificate also includes some information about</a:t>
            </a:r>
          </a:p>
          <a:p>
            <a:r>
              <a:rPr lang="en-US" sz="1200" kern="1200" dirty="0">
                <a:solidFill>
                  <a:schemeClr val="tx1"/>
                </a:solidFill>
                <a:effectLst/>
                <a:latin typeface="Arial" pitchFamily="-108" charset="0"/>
                <a:ea typeface="ＭＳ Ｐゴシック" pitchFamily="33" charset="-128"/>
                <a:cs typeface="ＭＳ Ｐゴシック" pitchFamily="33" charset="-128"/>
              </a:rPr>
              <a:t>the third party plus an indication of the period of validity of the certificate. Typically,</a:t>
            </a:r>
          </a:p>
          <a:p>
            <a:r>
              <a:rPr lang="en-US" sz="1200" kern="1200" dirty="0">
                <a:solidFill>
                  <a:schemeClr val="tx1"/>
                </a:solidFill>
                <a:effectLst/>
                <a:latin typeface="Arial" pitchFamily="-108" charset="0"/>
                <a:ea typeface="ＭＳ Ｐゴシック" pitchFamily="33" charset="-128"/>
                <a:cs typeface="ＭＳ Ｐゴシック" pitchFamily="33" charset="-128"/>
              </a:rPr>
              <a:t>the third party is a certificate authority (CA) that is trusted by the user community,</a:t>
            </a:r>
          </a:p>
          <a:p>
            <a:r>
              <a:rPr lang="en-US" sz="1200" kern="1200" dirty="0">
                <a:solidFill>
                  <a:schemeClr val="tx1"/>
                </a:solidFill>
                <a:effectLst/>
                <a:latin typeface="Arial" pitchFamily="-108" charset="0"/>
                <a:ea typeface="ＭＳ Ｐゴシック" pitchFamily="33" charset="-128"/>
                <a:cs typeface="ＭＳ Ｐゴシック" pitchFamily="33" charset="-128"/>
              </a:rPr>
              <a:t>such as a government agency or a financial institution. A user can present his or her</a:t>
            </a:r>
          </a:p>
          <a:p>
            <a:r>
              <a:rPr lang="en-US" sz="1200" kern="1200" dirty="0">
                <a:solidFill>
                  <a:schemeClr val="tx1"/>
                </a:solidFill>
                <a:effectLst/>
                <a:latin typeface="Arial" pitchFamily="-108" charset="0"/>
                <a:ea typeface="ＭＳ Ｐゴシック" pitchFamily="33" charset="-128"/>
                <a:cs typeface="ＭＳ Ｐゴシック" pitchFamily="33" charset="-128"/>
              </a:rPr>
              <a:t>public key to the authority in a secure manner and obtain a signed certificate. The</a:t>
            </a:r>
          </a:p>
          <a:p>
            <a:r>
              <a:rPr lang="en-US" sz="1200" kern="1200" dirty="0">
                <a:solidFill>
                  <a:schemeClr val="tx1"/>
                </a:solidFill>
                <a:effectLst/>
                <a:latin typeface="Arial" pitchFamily="-108" charset="0"/>
                <a:ea typeface="ＭＳ Ｐゴシック" pitchFamily="33" charset="-128"/>
                <a:cs typeface="ＭＳ Ｐゴシック" pitchFamily="33" charset="-128"/>
              </a:rPr>
              <a:t>user can then publish the certificate. Anyone needing this user’s public key can obtain</a:t>
            </a:r>
          </a:p>
          <a:p>
            <a:r>
              <a:rPr lang="en-US" sz="1200" kern="1200" dirty="0">
                <a:solidFill>
                  <a:schemeClr val="tx1"/>
                </a:solidFill>
                <a:effectLst/>
                <a:latin typeface="Arial" pitchFamily="-108" charset="0"/>
                <a:ea typeface="ＭＳ Ｐゴシック" pitchFamily="33" charset="-128"/>
                <a:cs typeface="ＭＳ Ｐゴシック" pitchFamily="33" charset="-128"/>
              </a:rPr>
              <a:t>the certificate and verify that it is valid by means of the attached trusted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Figure 2.8 illustrates the process.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key steps can be summarized as follows: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1.  User software (client) creates a pair of keys: one public and one private.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2.  Client prepares an unsigned certificate that includes the user ID and user’s</a:t>
            </a:r>
          </a:p>
          <a:p>
            <a:r>
              <a:rPr lang="en-US" sz="1200" kern="1200" dirty="0">
                <a:solidFill>
                  <a:schemeClr val="tx1"/>
                </a:solidFill>
                <a:effectLst/>
                <a:latin typeface="Arial" pitchFamily="-108" charset="0"/>
                <a:ea typeface="ＭＳ Ｐゴシック" pitchFamily="33" charset="-128"/>
                <a:cs typeface="ＭＳ Ｐゴシック" pitchFamily="33" charset="-128"/>
              </a:rPr>
              <a:t>public key.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3.  User provides the unsigned certificate to a CA in some secure manner. This might</a:t>
            </a:r>
          </a:p>
          <a:p>
            <a:r>
              <a:rPr lang="en-US" sz="1200" kern="1200" dirty="0">
                <a:solidFill>
                  <a:schemeClr val="tx1"/>
                </a:solidFill>
                <a:effectLst/>
                <a:latin typeface="Arial" pitchFamily="-108" charset="0"/>
                <a:ea typeface="ＭＳ Ｐゴシック" pitchFamily="33" charset="-128"/>
                <a:cs typeface="ＭＳ Ｐゴシック" pitchFamily="33" charset="-128"/>
              </a:rPr>
              <a:t>require a face-to-face meeting, the use of registered e-mail, or happen via a Web</a:t>
            </a:r>
          </a:p>
          <a:p>
            <a:r>
              <a:rPr lang="en-US" sz="1200" kern="1200" dirty="0">
                <a:solidFill>
                  <a:schemeClr val="tx1"/>
                </a:solidFill>
                <a:effectLst/>
                <a:latin typeface="Arial" pitchFamily="-108" charset="0"/>
                <a:ea typeface="ＭＳ Ｐゴシック" pitchFamily="33" charset="-128"/>
                <a:cs typeface="ＭＳ Ｐゴシック" pitchFamily="33" charset="-128"/>
              </a:rPr>
              <a:t>form with e-mail verification.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4.  CA creates a signature as follows:</a:t>
            </a:r>
          </a:p>
          <a:p>
            <a:r>
              <a:rPr lang="en-US" sz="1200" kern="1200" dirty="0">
                <a:solidFill>
                  <a:schemeClr val="tx1"/>
                </a:solidFill>
                <a:effectLst/>
                <a:latin typeface="Arial" pitchFamily="-108" charset="0"/>
                <a:ea typeface="ＭＳ Ｐゴシック" pitchFamily="33" charset="-128"/>
                <a:cs typeface="ＭＳ Ｐゴシック" pitchFamily="33" charset="-128"/>
              </a:rPr>
              <a:t>	a.  CA uses a hash function to calculate the hash code of the unsigned certificate.</a:t>
            </a:r>
          </a:p>
          <a:p>
            <a:r>
              <a:rPr lang="en-US" sz="1200" kern="1200" dirty="0">
                <a:solidFill>
                  <a:schemeClr val="tx1"/>
                </a:solidFill>
                <a:effectLst/>
                <a:latin typeface="Arial" pitchFamily="-108" charset="0"/>
                <a:ea typeface="ＭＳ Ｐゴシック" pitchFamily="33" charset="-128"/>
                <a:cs typeface="ＭＳ Ｐゴシック" pitchFamily="33" charset="-128"/>
              </a:rPr>
              <a:t>	A hash function is one that maps a variable-length data block or message</a:t>
            </a:r>
          </a:p>
          <a:p>
            <a:r>
              <a:rPr lang="en-US" sz="1200" kern="1200" dirty="0">
                <a:solidFill>
                  <a:schemeClr val="tx1"/>
                </a:solidFill>
                <a:effectLst/>
                <a:latin typeface="Arial" pitchFamily="-108" charset="0"/>
                <a:ea typeface="ＭＳ Ｐゴシック" pitchFamily="33" charset="-128"/>
                <a:cs typeface="ＭＳ Ｐゴシック" pitchFamily="33" charset="-128"/>
              </a:rPr>
              <a:t>	into a fixed-length value called a hash code, such as SHA family that</a:t>
            </a:r>
          </a:p>
          <a:p>
            <a:r>
              <a:rPr lang="en-US" sz="1200" kern="1200" dirty="0">
                <a:solidFill>
                  <a:schemeClr val="tx1"/>
                </a:solidFill>
                <a:effectLst/>
                <a:latin typeface="Arial" pitchFamily="-108" charset="0"/>
                <a:ea typeface="ＭＳ Ｐゴシック" pitchFamily="33" charset="-128"/>
                <a:cs typeface="ＭＳ Ｐゴシック" pitchFamily="33" charset="-128"/>
              </a:rPr>
              <a:t>	we will discuss in Sections 2.2 and 21.1.</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b.  CA generates digital signature using the CA’s private key and a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	generation algorithm.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5.  CA attaches the signature to the unsigned certificate to create a signed certificate.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6. CA returns the signed certificate to client.</a:t>
            </a:r>
          </a:p>
          <a:p>
            <a:r>
              <a:rPr lang="en-US" sz="1200" kern="1200" dirty="0">
                <a:solidFill>
                  <a:schemeClr val="tx1"/>
                </a:solidFill>
                <a:effectLst/>
                <a:latin typeface="Arial" pitchFamily="-108" charset="0"/>
                <a:ea typeface="ＭＳ Ｐゴシック" pitchFamily="33" charset="-128"/>
                <a:cs typeface="ＭＳ Ｐゴシック" pitchFamily="33" charset="-128"/>
              </a:rPr>
              <a:t> </a:t>
            </a:r>
          </a:p>
          <a:p>
            <a:r>
              <a:rPr lang="en-US" sz="1200" kern="1200" dirty="0">
                <a:solidFill>
                  <a:schemeClr val="tx1"/>
                </a:solidFill>
                <a:effectLst/>
                <a:latin typeface="Arial" pitchFamily="-108" charset="0"/>
                <a:ea typeface="ＭＳ Ｐゴシック" pitchFamily="33" charset="-128"/>
                <a:cs typeface="ＭＳ Ｐゴシック" pitchFamily="33" charset="-128"/>
              </a:rPr>
              <a:t>7. Client may provide the signed certificate to any other user.</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8. Any user may verify that the certificate is valid as follows:</a:t>
            </a:r>
          </a:p>
          <a:p>
            <a:r>
              <a:rPr lang="en-US" sz="1200" kern="1200" dirty="0">
                <a:solidFill>
                  <a:schemeClr val="tx1"/>
                </a:solidFill>
                <a:effectLst/>
                <a:latin typeface="Arial" pitchFamily="-108" charset="0"/>
                <a:ea typeface="ＭＳ Ｐゴシック" pitchFamily="33" charset="-128"/>
                <a:cs typeface="ＭＳ Ｐゴシック" pitchFamily="33" charset="-128"/>
              </a:rPr>
              <a:t>	 a. User calculates the hash code of certificate (not including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 	</a:t>
            </a:r>
          </a:p>
          <a:p>
            <a:r>
              <a:rPr lang="en-US" sz="1200" kern="1200" dirty="0">
                <a:solidFill>
                  <a:schemeClr val="tx1"/>
                </a:solidFill>
                <a:effectLst/>
                <a:latin typeface="Arial" pitchFamily="-108" charset="0"/>
                <a:ea typeface="ＭＳ Ｐゴシック" pitchFamily="33" charset="-128"/>
                <a:cs typeface="ＭＳ Ｐゴシック" pitchFamily="33" charset="-128"/>
              </a:rPr>
              <a:t>	b. User verifies digital signature using CA’s public key and the signature verification</a:t>
            </a:r>
          </a:p>
          <a:p>
            <a:r>
              <a:rPr lang="en-US" sz="1200" kern="1200" dirty="0">
                <a:solidFill>
                  <a:schemeClr val="tx1"/>
                </a:solidFill>
                <a:effectLst/>
                <a:latin typeface="Arial" pitchFamily="-108" charset="0"/>
                <a:ea typeface="ＭＳ Ｐゴシック" pitchFamily="33" charset="-128"/>
                <a:cs typeface="ＭＳ Ｐゴシック" pitchFamily="33" charset="-128"/>
              </a:rPr>
              <a:t>	algorithm. The algorithm returns a result of either signature valid</a:t>
            </a:r>
          </a:p>
          <a:p>
            <a:r>
              <a:rPr lang="en-US" sz="1200" kern="1200" dirty="0">
                <a:solidFill>
                  <a:schemeClr val="tx1"/>
                </a:solidFill>
                <a:effectLst/>
                <a:latin typeface="Arial" pitchFamily="-108" charset="0"/>
                <a:ea typeface="ＭＳ Ｐゴシック" pitchFamily="33" charset="-128"/>
                <a:cs typeface="ＭＳ Ｐゴシック" pitchFamily="33" charset="-128"/>
              </a:rPr>
              <a:t>	or invalid.</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One scheme has become universally accepted for formatting public-key</a:t>
            </a:r>
          </a:p>
          <a:p>
            <a:r>
              <a:rPr lang="en-US" sz="1200" kern="1200" dirty="0">
                <a:solidFill>
                  <a:schemeClr val="tx1"/>
                </a:solidFill>
                <a:effectLst/>
                <a:latin typeface="Arial" pitchFamily="-108" charset="0"/>
                <a:ea typeface="ＭＳ Ｐゴシック" pitchFamily="33" charset="-128"/>
                <a:cs typeface="ＭＳ Ｐゴシック" pitchFamily="33" charset="-128"/>
              </a:rPr>
              <a:t>certificates:</a:t>
            </a:r>
            <a:r>
              <a:rPr lang="en-US" sz="1200" kern="1200" baseline="0" dirty="0">
                <a:solidFill>
                  <a:schemeClr val="tx1"/>
                </a:solidFill>
                <a:effectLst/>
                <a:latin typeface="Arial" pitchFamily="-108" charset="0"/>
                <a:ea typeface="ＭＳ Ｐゴシック" pitchFamily="33" charset="-128"/>
                <a:cs typeface="ＭＳ Ｐゴシック" pitchFamily="33" charset="-128"/>
              </a:rPr>
              <a:t> </a:t>
            </a:r>
            <a:r>
              <a:rPr lang="en-US" sz="1200" kern="1200" dirty="0">
                <a:solidFill>
                  <a:schemeClr val="tx1"/>
                </a:solidFill>
                <a:effectLst/>
                <a:latin typeface="Arial" pitchFamily="-108" charset="0"/>
                <a:ea typeface="ＭＳ Ｐゴシック" pitchFamily="33" charset="-128"/>
                <a:cs typeface="ＭＳ Ｐゴシック" pitchFamily="33" charset="-128"/>
              </a:rPr>
              <a:t>the X.509 standard. X.509 certificates are used in most network security</a:t>
            </a:r>
          </a:p>
          <a:p>
            <a:r>
              <a:rPr lang="en-US" sz="1200" kern="1200" dirty="0">
                <a:solidFill>
                  <a:schemeClr val="tx1"/>
                </a:solidFill>
                <a:effectLst/>
                <a:latin typeface="Arial" pitchFamily="-108" charset="0"/>
                <a:ea typeface="ＭＳ Ｐゴシック" pitchFamily="33" charset="-128"/>
                <a:cs typeface="ＭＳ Ｐゴシック" pitchFamily="33" charset="-128"/>
              </a:rPr>
              <a:t>applications, including IP Security (IPsec), Transport Layer Security (TLS), Secure</a:t>
            </a:r>
          </a:p>
          <a:p>
            <a:r>
              <a:rPr lang="en-US" sz="1200" kern="1200" dirty="0">
                <a:solidFill>
                  <a:schemeClr val="tx1"/>
                </a:solidFill>
                <a:effectLst/>
                <a:latin typeface="Arial" pitchFamily="-108" charset="0"/>
                <a:ea typeface="ＭＳ Ｐゴシック" pitchFamily="33" charset="-128"/>
                <a:cs typeface="ＭＳ Ｐゴシック" pitchFamily="33" charset="-128"/>
              </a:rPr>
              <a:t>Shell (SSH), and Secure/Multipurpose Internet Mail Extension (S/MIME). We will</a:t>
            </a:r>
          </a:p>
          <a:p>
            <a:r>
              <a:rPr lang="en-US" sz="1200" kern="1200" dirty="0">
                <a:solidFill>
                  <a:schemeClr val="tx1"/>
                </a:solidFill>
                <a:effectLst/>
                <a:latin typeface="Arial" pitchFamily="-108" charset="0"/>
                <a:ea typeface="ＭＳ Ｐゴシック" pitchFamily="33" charset="-128"/>
                <a:cs typeface="ＭＳ Ｐゴシック" pitchFamily="33" charset="-128"/>
              </a:rPr>
              <a:t>examine most of these applications in Part Five.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72</a:t>
            </a:fld>
            <a:endParaRPr lang="en-AU"/>
          </a:p>
        </p:txBody>
      </p:sp>
    </p:spTree>
    <p:extLst>
      <p:ext uri="{BB962C8B-B14F-4D97-AF65-F5344CB8AC3E}">
        <p14:creationId xmlns:p14="http://schemas.microsoft.com/office/powerpoint/2010/main" val="154794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ECC64C0-F18C-424D-841C-3FC2105346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D6F946E7-E017-4AC1-A492-FB4861685DF5}" type="slidenum">
              <a:rPr lang="en-US" altLang="zh-TW">
                <a:latin typeface="Arial" panose="020B0604020202020204" pitchFamily="34" charset="0"/>
              </a:rPr>
              <a:pPr eaLnBrk="1" hangingPunct="1"/>
              <a:t>10</a:t>
            </a:fld>
            <a:endParaRPr lang="en-US" altLang="zh-TW">
              <a:latin typeface="Arial" panose="020B0604020202020204" pitchFamily="34" charset="0"/>
            </a:endParaRPr>
          </a:p>
        </p:txBody>
      </p:sp>
      <p:sp>
        <p:nvSpPr>
          <p:cNvPr id="41987" name="Rectangle 2">
            <a:extLst>
              <a:ext uri="{FF2B5EF4-FFF2-40B4-BE49-F238E27FC236}">
                <a16:creationId xmlns:a16="http://schemas.microsoft.com/office/drawing/2014/main" id="{2C29EA0C-0F18-497E-A62A-4E04D602C3F2}"/>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4C536268-C4DB-472F-BE33-892B799BB5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zh-TW" altLang="en-US" dirty="0">
                <a:latin typeface="Arial" panose="020B0604020202020204" pitchFamily="34" charset="0"/>
              </a:rPr>
              <a:t>如果不知道明文是用什麼語言寫成的，無法頻率分析</a:t>
            </a:r>
            <a:endParaRPr lang="en-US" altLang="zh-TW" dirty="0">
              <a:latin typeface="Arial" panose="020B0604020202020204" pitchFamily="34" charset="0"/>
            </a:endParaRPr>
          </a:p>
          <a:p>
            <a:pPr eaLnBrk="1" hangingPunct="1">
              <a:buFontTx/>
              <a:buChar char="•"/>
            </a:pPr>
            <a:r>
              <a:rPr lang="zh-TW" altLang="en-US" dirty="0">
                <a:latin typeface="Arial" panose="020B0604020202020204" pitchFamily="34" charset="0"/>
              </a:rPr>
              <a:t>插入 </a:t>
            </a:r>
            <a:r>
              <a:rPr lang="en-US" altLang="zh-TW" dirty="0">
                <a:latin typeface="Arial" panose="020B0604020202020204" pitchFamily="34" charset="0"/>
              </a:rPr>
              <a:t>NULL </a:t>
            </a:r>
            <a:r>
              <a:rPr lang="zh-TW" altLang="en-US" dirty="0">
                <a:latin typeface="Arial" panose="020B0604020202020204" pitchFamily="34" charset="0"/>
              </a:rPr>
              <a:t>空字元，影響頻率分析的結果</a:t>
            </a:r>
            <a:endParaRPr lang="en-US" altLang="zh-TW" dirty="0">
              <a:latin typeface="Arial" panose="020B0604020202020204" pitchFamily="34" charset="0"/>
            </a:endParaRPr>
          </a:p>
          <a:p>
            <a:pPr eaLnBrk="1" hangingPunct="1">
              <a:buFontTx/>
              <a:buChar char="•"/>
            </a:pPr>
            <a:r>
              <a:rPr lang="zh-TW" altLang="en-US" dirty="0">
                <a:latin typeface="Arial" panose="020B0604020202020204" pitchFamily="34" charset="0"/>
              </a:rPr>
              <a:t>故意拼錯字</a:t>
            </a:r>
            <a:endParaRPr lang="zh-TW" altLang="zh-TW"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73</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b="0"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b="0"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b="0"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b="0"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b="0"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b="0" dirty="0">
                <a:latin typeface="Arial" pitchFamily="-110" charset="0"/>
                <a:ea typeface="ＭＳ Ｐゴシック" pitchFamily="-110" charset="-128"/>
                <a:cs typeface="ＭＳ Ｐゴシック" pitchFamily="-110" charset="-128"/>
              </a:rPr>
              <a:t>secret key. Bob does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Prepare a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b="0" dirty="0">
                <a:latin typeface="Arial" pitchFamily="-110" charset="0"/>
                <a:ea typeface="ＭＳ Ｐゴシック" pitchFamily="-110" charset="-128"/>
                <a:cs typeface="ＭＳ Ｐゴシック" pitchFamily="-110" charset="-128"/>
              </a:rPr>
              <a:t>Alice.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b="0"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b="0" dirty="0">
                <a:latin typeface="Arial" pitchFamily="-110" charset="0"/>
                <a:ea typeface="ＭＳ Ｐゴシック" pitchFamily="-110" charset="-128"/>
                <a:cs typeface="ＭＳ Ｐゴシック" pitchFamily="-110" charset="-128"/>
              </a:rPr>
              <a:t>public-key certificate, then Bob is assured that it is a valid key.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50403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74</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b="0"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b="0"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b="0"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b="0"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b="0"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b="0" dirty="0">
                <a:latin typeface="Arial" pitchFamily="-110" charset="0"/>
                <a:ea typeface="ＭＳ Ｐゴシック" pitchFamily="-110" charset="-128"/>
                <a:cs typeface="ＭＳ Ｐゴシック" pitchFamily="-110" charset="-128"/>
              </a:rPr>
              <a:t>secret key. Bob does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Prepare a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b="0" dirty="0">
                <a:latin typeface="Arial" pitchFamily="-110" charset="0"/>
                <a:ea typeface="ＭＳ Ｐゴシック" pitchFamily="-110" charset="-128"/>
                <a:cs typeface="ＭＳ Ｐゴシック" pitchFamily="-110" charset="-128"/>
              </a:rPr>
              <a:t>Alice.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b="0"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b="0" dirty="0">
                <a:latin typeface="Arial" pitchFamily="-110" charset="0"/>
                <a:ea typeface="ＭＳ Ｐゴシック" pitchFamily="-110" charset="-128"/>
                <a:cs typeface="ＭＳ Ｐゴシック" pitchFamily="-110" charset="-128"/>
              </a:rPr>
              <a:t>public-key certificate, then Bob is assured that it is a valid key.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34189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75</a:t>
            </a:fld>
            <a:endParaRPr lang="en-AU">
              <a:latin typeface="Arial" pitchFamily="-110"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number of network security algorithms based on cryptography make use of</a:t>
            </a:r>
          </a:p>
          <a:p>
            <a:r>
              <a:rPr lang="en-US" dirty="0">
                <a:latin typeface="Arial" pitchFamily="-110" charset="0"/>
                <a:ea typeface="ＭＳ Ｐゴシック" pitchFamily="-110" charset="-128"/>
                <a:cs typeface="ＭＳ Ｐゴシック" pitchFamily="-110" charset="-128"/>
              </a:rPr>
              <a:t>random numbers. For example,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keys for the RSA public-key encryption algorithm (described</a:t>
            </a:r>
          </a:p>
          <a:p>
            <a:r>
              <a:rPr lang="en-US" dirty="0">
                <a:latin typeface="Arial" pitchFamily="-110" charset="0"/>
                <a:ea typeface="ＭＳ Ｐゴシック" pitchFamily="-110" charset="-128"/>
                <a:cs typeface="ＭＳ Ｐゴシック" pitchFamily="-110" charset="-128"/>
              </a:rPr>
              <a:t>in Chapter 21) and other public-key algorithms.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stream key for symmetric stream cipher.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symmetric key for use as a temporary session key or in creating</a:t>
            </a:r>
          </a:p>
          <a:p>
            <a:r>
              <a:rPr lang="en-US" dirty="0">
                <a:latin typeface="Arial" pitchFamily="-110" charset="0"/>
                <a:ea typeface="ＭＳ Ｐゴシック" pitchFamily="-110" charset="-128"/>
                <a:cs typeface="ＭＳ Ｐゴシック" pitchFamily="-110" charset="-128"/>
              </a:rPr>
              <a:t>a digital envelope.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 number of key distribution scenarios, such as Kerberos (described in</a:t>
            </a:r>
          </a:p>
          <a:p>
            <a:r>
              <a:rPr lang="en-US" dirty="0">
                <a:latin typeface="Arial" pitchFamily="-110" charset="0"/>
                <a:ea typeface="ＭＳ Ｐゴシック" pitchFamily="-110" charset="-128"/>
                <a:cs typeface="ＭＳ Ｐゴシック" pitchFamily="-110" charset="-128"/>
              </a:rPr>
              <a:t>Chapter 23), random numbers are used for handshaking to prevent replay</a:t>
            </a:r>
          </a:p>
          <a:p>
            <a:r>
              <a:rPr lang="en-US" dirty="0">
                <a:latin typeface="Arial" pitchFamily="-110" charset="0"/>
                <a:ea typeface="ＭＳ Ｐゴシック" pitchFamily="-110" charset="-128"/>
                <a:cs typeface="ＭＳ Ｐゴシック" pitchFamily="-110" charset="-128"/>
              </a:rPr>
              <a:t>attacks.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Session key generation, whether done by a key distribution center or by one of</a:t>
            </a:r>
          </a:p>
          <a:p>
            <a:r>
              <a:rPr lang="en-US" dirty="0">
                <a:latin typeface="Arial" pitchFamily="-110" charset="0"/>
                <a:ea typeface="ＭＳ Ｐゴシック" pitchFamily="-110" charset="-128"/>
                <a:cs typeface="ＭＳ Ｐゴシック" pitchFamily="-110" charset="-128"/>
              </a:rPr>
              <a:t>the principals.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applications give rise to two distinct and not necessarily compatible</a:t>
            </a:r>
          </a:p>
          <a:p>
            <a:r>
              <a:rPr lang="en-US" dirty="0">
                <a:latin typeface="Arial" pitchFamily="-110" charset="0"/>
                <a:ea typeface="ＭＳ Ｐゴシック" pitchFamily="-110" charset="-128"/>
                <a:cs typeface="ＭＳ Ｐゴシック" pitchFamily="-110" charset="-128"/>
              </a:rPr>
              <a:t>requirements for a sequence of random numbers: randomness and unpredictability.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0329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b="0" dirty="0"/>
              <a:t>Traditionally, the concern in the generation of a sequence of</a:t>
            </a:r>
          </a:p>
          <a:p>
            <a:pPr>
              <a:defRPr/>
            </a:pPr>
            <a:r>
              <a:rPr lang="en-US" b="0" dirty="0"/>
              <a:t>allegedly random numbers has been that the sequence of numbers be random in</a:t>
            </a:r>
          </a:p>
          <a:p>
            <a:pPr>
              <a:defRPr/>
            </a:pPr>
            <a:r>
              <a:rPr lang="en-US" b="0" dirty="0"/>
              <a:t>some well-defined statistical sense. The following two criteria are used to validate</a:t>
            </a:r>
          </a:p>
          <a:p>
            <a:pPr>
              <a:defRPr/>
            </a:pPr>
            <a:r>
              <a:rPr lang="en-US" b="0" dirty="0"/>
              <a:t>that a sequence of numbers is random:</a:t>
            </a:r>
          </a:p>
          <a:p>
            <a:pPr>
              <a:defRPr/>
            </a:pPr>
            <a:endParaRPr lang="en-US" b="0" dirty="0"/>
          </a:p>
          <a:p>
            <a:pPr>
              <a:defRPr/>
            </a:pPr>
            <a:r>
              <a:rPr lang="en-US" b="0" dirty="0"/>
              <a:t>• Uniform distribution: The distribution of numbers in the sequence should be</a:t>
            </a:r>
          </a:p>
          <a:p>
            <a:pPr>
              <a:defRPr/>
            </a:pPr>
            <a:r>
              <a:rPr lang="en-US" b="0" dirty="0"/>
              <a:t>uniform; that is, the frequency of occurrence of each of the numbers should be</a:t>
            </a:r>
          </a:p>
          <a:p>
            <a:pPr>
              <a:defRPr/>
            </a:pPr>
            <a:r>
              <a:rPr lang="en-US" b="0" dirty="0"/>
              <a:t>approximately the same.</a:t>
            </a:r>
          </a:p>
          <a:p>
            <a:pPr>
              <a:defRPr/>
            </a:pPr>
            <a:endParaRPr lang="en-US" b="0" dirty="0"/>
          </a:p>
          <a:p>
            <a:pPr>
              <a:defRPr/>
            </a:pPr>
            <a:r>
              <a:rPr lang="en-US" b="0" dirty="0"/>
              <a:t>• Independence: No one value in the sequence can be inferred from the others.</a:t>
            </a:r>
          </a:p>
          <a:p>
            <a:pPr>
              <a:defRPr/>
            </a:pPr>
            <a:endParaRPr lang="en-US" b="0" dirty="0"/>
          </a:p>
          <a:p>
            <a:pPr>
              <a:defRPr/>
            </a:pPr>
            <a:r>
              <a:rPr lang="en-US" b="0" dirty="0"/>
              <a:t>Although there are well-defined tests for determining that a sequence of numbers</a:t>
            </a:r>
          </a:p>
          <a:p>
            <a:pPr>
              <a:defRPr/>
            </a:pPr>
            <a:r>
              <a:rPr lang="en-US" b="0" dirty="0"/>
              <a:t>matches a particular distribution, such as the uniform distribution, there is no such</a:t>
            </a:r>
          </a:p>
          <a:p>
            <a:pPr>
              <a:defRPr/>
            </a:pPr>
            <a:r>
              <a:rPr lang="en-US" b="0" dirty="0"/>
              <a:t>test to “prove” independence. Rather, a number of tests can be applied to demonstrate</a:t>
            </a:r>
          </a:p>
          <a:p>
            <a:pPr>
              <a:defRPr/>
            </a:pPr>
            <a:r>
              <a:rPr lang="en-US" b="0" dirty="0"/>
              <a:t>if a sequence does not exhibit independence. The general strategy is to apply a number</a:t>
            </a:r>
          </a:p>
          <a:p>
            <a:pPr>
              <a:defRPr/>
            </a:pPr>
            <a:r>
              <a:rPr lang="en-US" b="0" dirty="0"/>
              <a:t>of such tests until the confidence that independence exists is sufficiently strong.</a:t>
            </a:r>
          </a:p>
          <a:p>
            <a:pPr>
              <a:defRPr/>
            </a:pPr>
            <a:endParaRPr lang="en-US" b="0" dirty="0"/>
          </a:p>
          <a:p>
            <a:pPr>
              <a:defRPr/>
            </a:pPr>
            <a:r>
              <a:rPr lang="en-US" b="0" dirty="0"/>
              <a:t>In the context of our discussion, the use of a sequence of numbers that appear</a:t>
            </a:r>
          </a:p>
          <a:p>
            <a:pPr>
              <a:defRPr/>
            </a:pPr>
            <a:r>
              <a:rPr lang="en-US" b="0" dirty="0"/>
              <a:t>statistically random often occurs in the design of algorithms related to cryptography.</a:t>
            </a:r>
          </a:p>
          <a:p>
            <a:pPr>
              <a:defRPr/>
            </a:pPr>
            <a:r>
              <a:rPr lang="en-US" b="0" dirty="0"/>
              <a:t>In essence, if a</a:t>
            </a:r>
            <a:r>
              <a:rPr lang="en-US" b="0" baseline="0" dirty="0"/>
              <a:t> </a:t>
            </a:r>
            <a:r>
              <a:rPr lang="en-US" b="0" dirty="0"/>
              <a:t>problem is too hard or time-consuming to solve exactly, a simpler, shorter approach</a:t>
            </a:r>
          </a:p>
          <a:p>
            <a:pPr>
              <a:defRPr/>
            </a:pPr>
            <a:r>
              <a:rPr lang="en-US" b="0" dirty="0"/>
              <a:t>based on randomization is used to provide an answer with any desired level of</a:t>
            </a:r>
          </a:p>
          <a:p>
            <a:pPr>
              <a:defRPr/>
            </a:pPr>
            <a:r>
              <a:rPr lang="en-US" b="0" dirty="0"/>
              <a:t>confidence.</a:t>
            </a:r>
          </a:p>
          <a:p>
            <a:pPr>
              <a:defRPr/>
            </a:pPr>
            <a:endParaRPr lang="en-US" b="0" i="1" dirty="0"/>
          </a:p>
          <a:p>
            <a:pPr>
              <a:defRPr/>
            </a:pPr>
            <a:r>
              <a:rPr lang="en-US" b="0" i="1" dirty="0"/>
              <a:t>UNPREDICTABILITY </a:t>
            </a:r>
          </a:p>
          <a:p>
            <a:pPr>
              <a:defRPr/>
            </a:pPr>
            <a:r>
              <a:rPr lang="en-US" b="0" i="1" dirty="0"/>
              <a:t>In applications such as reciprocal authentication and session key</a:t>
            </a:r>
          </a:p>
          <a:p>
            <a:pPr>
              <a:defRPr/>
            </a:pPr>
            <a:r>
              <a:rPr lang="en-US" b="0" dirty="0"/>
              <a:t>generation, the requirement is not so much that the sequence of numbers be statistically</a:t>
            </a:r>
          </a:p>
          <a:p>
            <a:pPr>
              <a:defRPr/>
            </a:pPr>
            <a:r>
              <a:rPr lang="en-US" b="0" dirty="0"/>
              <a:t>random but that the successive members of the sequence are unpredictable. With</a:t>
            </a:r>
          </a:p>
          <a:p>
            <a:pPr>
              <a:defRPr/>
            </a:pPr>
            <a:r>
              <a:rPr lang="en-US" b="0" dirty="0"/>
              <a:t>“true” random sequences, each number is statistically independent of other numbers</a:t>
            </a:r>
          </a:p>
          <a:p>
            <a:pPr>
              <a:defRPr/>
            </a:pPr>
            <a:r>
              <a:rPr lang="en-US" b="0" dirty="0"/>
              <a:t>in the sequence and therefore unpredictable. However, as is discussed shortly, true</a:t>
            </a:r>
          </a:p>
          <a:p>
            <a:pPr>
              <a:defRPr/>
            </a:pPr>
            <a:r>
              <a:rPr lang="en-US" b="0" dirty="0"/>
              <a:t>random numbers are not always used; rather, sequences of numbers that appear to</a:t>
            </a:r>
          </a:p>
          <a:p>
            <a:pPr>
              <a:defRPr/>
            </a:pPr>
            <a:r>
              <a:rPr lang="en-US" b="0" dirty="0"/>
              <a:t>be random are generated by some algorithm. In this latter case, care must be taken</a:t>
            </a:r>
          </a:p>
          <a:p>
            <a:pPr>
              <a:defRPr/>
            </a:pPr>
            <a:r>
              <a:rPr lang="en-US" b="0" dirty="0"/>
              <a:t>that an opponent not be able to predict future elements of the sequence on the basis</a:t>
            </a:r>
          </a:p>
          <a:p>
            <a:pPr>
              <a:defRPr/>
            </a:pPr>
            <a:r>
              <a:rPr lang="en-US" b="0" dirty="0"/>
              <a:t>of earlier elements.</a:t>
            </a:r>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76</a:t>
            </a:fld>
            <a:endParaRPr lang="en-AU">
              <a:latin typeface="Arial" pitchFamily="-110" charset="0"/>
            </a:endParaRPr>
          </a:p>
        </p:txBody>
      </p:sp>
    </p:spTree>
    <p:extLst>
      <p:ext uri="{BB962C8B-B14F-4D97-AF65-F5344CB8AC3E}">
        <p14:creationId xmlns:p14="http://schemas.microsoft.com/office/powerpoint/2010/main" val="2677031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77</a:t>
            </a:fld>
            <a:endParaRPr lang="en-AU">
              <a:latin typeface="Arial" pitchFamily="-110"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Cryptographic applications typically make use of algorithmic techniques for random</a:t>
            </a:r>
          </a:p>
          <a:p>
            <a:r>
              <a:rPr lang="en-US" dirty="0">
                <a:latin typeface="Arial" pitchFamily="-110" charset="0"/>
                <a:ea typeface="ＭＳ Ｐゴシック" pitchFamily="-110" charset="-128"/>
                <a:cs typeface="ＭＳ Ｐゴシック" pitchFamily="-110" charset="-128"/>
              </a:rPr>
              <a:t>number generation. These algorithms are deterministic and therefore produce</a:t>
            </a:r>
          </a:p>
          <a:p>
            <a:r>
              <a:rPr lang="en-US" dirty="0">
                <a:latin typeface="Arial" pitchFamily="-110" charset="0"/>
                <a:ea typeface="ＭＳ Ｐゴシック" pitchFamily="-110" charset="-128"/>
                <a:cs typeface="ＭＳ Ｐゴシック" pitchFamily="-110" charset="-128"/>
              </a:rPr>
              <a:t>sequences of numbers that are not statistically random. However, if the algorithm is</a:t>
            </a:r>
          </a:p>
          <a:p>
            <a:r>
              <a:rPr lang="en-US" dirty="0">
                <a:latin typeface="Arial" pitchFamily="-110" charset="0"/>
                <a:ea typeface="ＭＳ Ｐゴシック" pitchFamily="-110" charset="-128"/>
                <a:cs typeface="ＭＳ Ｐゴシック" pitchFamily="-110" charset="-128"/>
              </a:rPr>
              <a:t>good, the resulting sequences will pass many reasonable tests of randomness. Such</a:t>
            </a:r>
          </a:p>
          <a:p>
            <a:r>
              <a:rPr lang="en-US" dirty="0">
                <a:latin typeface="Arial" pitchFamily="-110" charset="0"/>
                <a:ea typeface="ＭＳ Ｐゴシック" pitchFamily="-110" charset="-128"/>
                <a:cs typeface="ＭＳ Ｐゴシック" pitchFamily="-110" charset="-128"/>
              </a:rPr>
              <a:t>numbers are referred to as </a:t>
            </a:r>
            <a:r>
              <a:rPr lang="en-US" b="1" dirty="0">
                <a:latin typeface="Arial" pitchFamily="-110" charset="0"/>
                <a:ea typeface="ＭＳ Ｐゴシック" pitchFamily="-110" charset="-128"/>
                <a:cs typeface="ＭＳ Ｐゴシック" pitchFamily="-110" charset="-128"/>
              </a:rPr>
              <a:t>pseudorandom numbers.</a:t>
            </a:r>
          </a:p>
          <a:p>
            <a:endParaRPr lang="en-US" dirty="0">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You may be somewhat uneasy about the concept of using numbers generated</a:t>
            </a:r>
          </a:p>
          <a:p>
            <a:r>
              <a:rPr lang="en-US" sz="1200" kern="1200" dirty="0">
                <a:solidFill>
                  <a:schemeClr val="tx1"/>
                </a:solidFill>
                <a:effectLst/>
                <a:latin typeface="Arial" pitchFamily="-108" charset="0"/>
                <a:ea typeface="ＭＳ Ｐゴシック" pitchFamily="33" charset="-128"/>
                <a:cs typeface="ＭＳ Ｐゴシック" pitchFamily="33" charset="-128"/>
              </a:rPr>
              <a:t>by a deterministic algorithm as if they were random numbers. Despite what might</a:t>
            </a:r>
          </a:p>
          <a:p>
            <a:r>
              <a:rPr lang="en-US" sz="1200" kern="1200" dirty="0">
                <a:solidFill>
                  <a:schemeClr val="tx1"/>
                </a:solidFill>
                <a:effectLst/>
                <a:latin typeface="Arial" pitchFamily="-108" charset="0"/>
                <a:ea typeface="ＭＳ Ｐゴシック" pitchFamily="33" charset="-128"/>
                <a:cs typeface="ＭＳ Ｐゴシック" pitchFamily="33" charset="-128"/>
              </a:rPr>
              <a:t>be called philosophical objections to such a practice, it generally works. That is,</a:t>
            </a:r>
          </a:p>
          <a:p>
            <a:r>
              <a:rPr lang="en-US" sz="1200" kern="1200" dirty="0">
                <a:solidFill>
                  <a:schemeClr val="tx1"/>
                </a:solidFill>
                <a:effectLst/>
                <a:latin typeface="Arial" pitchFamily="-108" charset="0"/>
                <a:ea typeface="ＭＳ Ｐゴシック" pitchFamily="33" charset="-128"/>
                <a:cs typeface="ＭＳ Ｐゴシック" pitchFamily="33" charset="-128"/>
              </a:rPr>
              <a:t>under most circumstances, pseudorandom numbers will perform as well as if they</a:t>
            </a:r>
          </a:p>
          <a:p>
            <a:r>
              <a:rPr lang="en-US" sz="1200" kern="1200" dirty="0">
                <a:solidFill>
                  <a:schemeClr val="tx1"/>
                </a:solidFill>
                <a:effectLst/>
                <a:latin typeface="Arial" pitchFamily="-108" charset="0"/>
                <a:ea typeface="ＭＳ Ｐゴシック" pitchFamily="33" charset="-128"/>
                <a:cs typeface="ＭＳ Ｐゴシック" pitchFamily="33" charset="-128"/>
              </a:rPr>
              <a:t>were random for a given use. The phrase “as well as” is unfortunately subjective, but</a:t>
            </a:r>
          </a:p>
          <a:p>
            <a:r>
              <a:rPr lang="en-US" sz="1200" kern="1200" dirty="0">
                <a:solidFill>
                  <a:schemeClr val="tx1"/>
                </a:solidFill>
                <a:effectLst/>
                <a:latin typeface="Arial" pitchFamily="-108" charset="0"/>
                <a:ea typeface="ＭＳ Ｐゴシック" pitchFamily="33" charset="-128"/>
                <a:cs typeface="ＭＳ Ｐゴシック" pitchFamily="33" charset="-128"/>
              </a:rPr>
              <a:t>the use of pseudorandom numbers is widely accepted. The same principle applies</a:t>
            </a:r>
          </a:p>
          <a:p>
            <a:r>
              <a:rPr lang="en-US" sz="1200" kern="1200" dirty="0">
                <a:solidFill>
                  <a:schemeClr val="tx1"/>
                </a:solidFill>
                <a:effectLst/>
                <a:latin typeface="Arial" pitchFamily="-108" charset="0"/>
                <a:ea typeface="ＭＳ Ｐゴシック" pitchFamily="33" charset="-128"/>
                <a:cs typeface="ＭＳ Ｐゴシック" pitchFamily="33" charset="-128"/>
              </a:rPr>
              <a:t>in statistical applications, in which a statistician takes a sample of a population and</a:t>
            </a:r>
          </a:p>
          <a:p>
            <a:r>
              <a:rPr lang="en-US" sz="1200" kern="1200" dirty="0">
                <a:solidFill>
                  <a:schemeClr val="tx1"/>
                </a:solidFill>
                <a:effectLst/>
                <a:latin typeface="Arial" pitchFamily="-108" charset="0"/>
                <a:ea typeface="ＭＳ Ｐゴシック" pitchFamily="33" charset="-128"/>
                <a:cs typeface="ＭＳ Ｐゴシック" pitchFamily="33" charset="-128"/>
              </a:rPr>
              <a:t>assumes the results will be approximately the same as if the whole population were</a:t>
            </a:r>
          </a:p>
          <a:p>
            <a:r>
              <a:rPr lang="en-US" sz="1200" kern="1200" dirty="0">
                <a:solidFill>
                  <a:schemeClr val="tx1"/>
                </a:solidFill>
                <a:effectLst/>
                <a:latin typeface="Arial" pitchFamily="-108" charset="0"/>
                <a:ea typeface="ＭＳ Ｐゴシック" pitchFamily="33" charset="-128"/>
                <a:cs typeface="ＭＳ Ｐゴシック" pitchFamily="33" charset="-128"/>
              </a:rPr>
              <a:t>measured.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true random number generator (TRNG) uses a nondeterministic source to</a:t>
            </a:r>
          </a:p>
          <a:p>
            <a:r>
              <a:rPr lang="en-US" dirty="0">
                <a:latin typeface="Arial" pitchFamily="-110" charset="0"/>
                <a:ea typeface="ＭＳ Ｐゴシック" pitchFamily="-110" charset="-128"/>
                <a:cs typeface="ＭＳ Ｐゴシック" pitchFamily="-110" charset="-128"/>
              </a:rPr>
              <a:t>produce randomness. Most operate by measuring unpredictable natural processes,</a:t>
            </a:r>
          </a:p>
          <a:p>
            <a:r>
              <a:rPr lang="en-US" dirty="0">
                <a:latin typeface="Arial" pitchFamily="-110" charset="0"/>
                <a:ea typeface="ＭＳ Ｐゴシック" pitchFamily="-110" charset="-128"/>
                <a:cs typeface="ＭＳ Ｐゴシック" pitchFamily="-110" charset="-128"/>
              </a:rPr>
              <a:t>such as pulse detectors of ionizing radiation events, gas discharge tubes, and leaky</a:t>
            </a:r>
          </a:p>
          <a:p>
            <a:r>
              <a:rPr lang="en-US" dirty="0">
                <a:latin typeface="Arial" pitchFamily="-110" charset="0"/>
                <a:ea typeface="ＭＳ Ｐゴシック" pitchFamily="-110" charset="-128"/>
                <a:cs typeface="ＭＳ Ｐゴシック" pitchFamily="-110" charset="-128"/>
              </a:rPr>
              <a:t>capacitors. Intel has developed a commercially available chip that samples thermal</a:t>
            </a:r>
          </a:p>
          <a:p>
            <a:r>
              <a:rPr lang="en-US" dirty="0">
                <a:latin typeface="Arial" pitchFamily="-110" charset="0"/>
                <a:ea typeface="ＭＳ Ｐゴシック" pitchFamily="-110" charset="-128"/>
                <a:cs typeface="ＭＳ Ｐゴシック" pitchFamily="-110" charset="-128"/>
              </a:rPr>
              <a:t>noise by amplifying the voltage measured across </a:t>
            </a:r>
            <a:r>
              <a:rPr lang="en-US" dirty="0" err="1">
                <a:latin typeface="Arial" pitchFamily="-110" charset="0"/>
                <a:ea typeface="ＭＳ Ｐゴシック" pitchFamily="-110" charset="-128"/>
                <a:cs typeface="ＭＳ Ｐゴシック" pitchFamily="-110" charset="-128"/>
              </a:rPr>
              <a:t>undriven</a:t>
            </a:r>
            <a:r>
              <a:rPr lang="en-US" dirty="0">
                <a:latin typeface="Arial" pitchFamily="-110" charset="0"/>
                <a:ea typeface="ＭＳ Ｐゴシック" pitchFamily="-110" charset="-128"/>
                <a:cs typeface="ＭＳ Ｐゴシック" pitchFamily="-110" charset="-128"/>
              </a:rPr>
              <a:t> resistors [JUN99].</a:t>
            </a:r>
          </a:p>
          <a:p>
            <a:r>
              <a:rPr lang="en-US" dirty="0">
                <a:latin typeface="Arial" pitchFamily="-110" charset="0"/>
                <a:ea typeface="ＭＳ Ｐゴシック" pitchFamily="-110" charset="-128"/>
                <a:cs typeface="ＭＳ Ｐゴシック" pitchFamily="-110" charset="-128"/>
              </a:rPr>
              <a:t>A group at Bell Labs has developed a technique that uses the variations in the</a:t>
            </a:r>
          </a:p>
          <a:p>
            <a:r>
              <a:rPr lang="en-US" dirty="0">
                <a:latin typeface="Arial" pitchFamily="-110" charset="0"/>
                <a:ea typeface="ＭＳ Ｐゴシック" pitchFamily="-110" charset="-128"/>
                <a:cs typeface="ＭＳ Ｐゴシック" pitchFamily="-110" charset="-128"/>
              </a:rPr>
              <a:t>response time of raw read requests for one disk sector of a hard disk [JAKO98].</a:t>
            </a:r>
          </a:p>
          <a:p>
            <a:r>
              <a:rPr lang="en-US" dirty="0" err="1">
                <a:latin typeface="Arial" pitchFamily="-110" charset="0"/>
                <a:ea typeface="ＭＳ Ｐゴシック" pitchFamily="-110" charset="-128"/>
                <a:cs typeface="ＭＳ Ｐゴシック" pitchFamily="-110" charset="-128"/>
              </a:rPr>
              <a:t>LavaRnd</a:t>
            </a:r>
            <a:r>
              <a:rPr lang="en-US" dirty="0">
                <a:latin typeface="Arial" pitchFamily="-110" charset="0"/>
                <a:ea typeface="ＭＳ Ｐゴシック" pitchFamily="-110" charset="-128"/>
                <a:cs typeface="ＭＳ Ｐゴシック" pitchFamily="-110" charset="-128"/>
              </a:rPr>
              <a:t> is an open source project for creating truly random numbers using inexpensive</a:t>
            </a:r>
          </a:p>
          <a:p>
            <a:r>
              <a:rPr lang="en-US" dirty="0">
                <a:latin typeface="Arial" pitchFamily="-110" charset="0"/>
                <a:ea typeface="ＭＳ Ｐゴシック" pitchFamily="-110" charset="-128"/>
                <a:cs typeface="ＭＳ Ｐゴシック" pitchFamily="-110" charset="-128"/>
              </a:rPr>
              <a:t>cameras, open source code, and inexpensive hardware. The system uses a</a:t>
            </a:r>
          </a:p>
          <a:p>
            <a:r>
              <a:rPr lang="en-US" dirty="0">
                <a:latin typeface="Arial" pitchFamily="-110" charset="0"/>
                <a:ea typeface="ＭＳ Ｐゴシック" pitchFamily="-110" charset="-128"/>
                <a:cs typeface="ＭＳ Ｐゴシック" pitchFamily="-110" charset="-128"/>
              </a:rPr>
              <a:t>saturated charge- coupled device (CCD) in a light-tight can as a chaotic source to</a:t>
            </a:r>
          </a:p>
          <a:p>
            <a:r>
              <a:rPr lang="en-US" dirty="0">
                <a:latin typeface="Arial" pitchFamily="-110" charset="0"/>
                <a:ea typeface="ＭＳ Ｐゴシック" pitchFamily="-110" charset="-128"/>
                <a:cs typeface="ＭＳ Ｐゴシック" pitchFamily="-110" charset="-128"/>
              </a:rPr>
              <a:t>produce the seed. Software processes the result into truly random numbers in a</a:t>
            </a:r>
          </a:p>
          <a:p>
            <a:r>
              <a:rPr lang="en-US" dirty="0">
                <a:latin typeface="Arial" pitchFamily="-110" charset="0"/>
                <a:ea typeface="ＭＳ Ｐゴシック" pitchFamily="-110" charset="-128"/>
                <a:cs typeface="ＭＳ Ｐゴシック" pitchFamily="-110" charset="-128"/>
              </a:rPr>
              <a:t>variety of formats. </a:t>
            </a:r>
            <a:r>
              <a:rPr lang="en-US" sz="1200" kern="1200" dirty="0">
                <a:solidFill>
                  <a:schemeClr val="tx1"/>
                </a:solidFill>
                <a:effectLst/>
                <a:latin typeface="Arial" pitchFamily="-108" charset="0"/>
                <a:ea typeface="ＭＳ Ｐゴシック" pitchFamily="33" charset="-128"/>
                <a:cs typeface="ＭＳ Ｐゴシック" pitchFamily="33" charset="-128"/>
              </a:rPr>
              <a:t> The first commercially available TRNG that achieves bit production</a:t>
            </a:r>
          </a:p>
          <a:p>
            <a:r>
              <a:rPr lang="en-US" sz="1200" kern="1200" dirty="0">
                <a:solidFill>
                  <a:schemeClr val="tx1"/>
                </a:solidFill>
                <a:effectLst/>
                <a:latin typeface="Arial" pitchFamily="-108" charset="0"/>
                <a:ea typeface="ＭＳ Ｐゴシック" pitchFamily="33" charset="-128"/>
                <a:cs typeface="ＭＳ Ｐゴシック" pitchFamily="33" charset="-128"/>
              </a:rPr>
              <a:t>rates comparable with that of PRNGs is the Intel digital random number generator</a:t>
            </a:r>
          </a:p>
          <a:p>
            <a:r>
              <a:rPr lang="en-US" sz="1200" kern="1200" dirty="0">
                <a:solidFill>
                  <a:schemeClr val="tx1"/>
                </a:solidFill>
                <a:effectLst/>
                <a:latin typeface="Arial" pitchFamily="-108" charset="0"/>
                <a:ea typeface="ＭＳ Ｐゴシック" pitchFamily="33" charset="-128"/>
                <a:cs typeface="ＭＳ Ｐゴシック" pitchFamily="33" charset="-128"/>
              </a:rPr>
              <a:t>(DRNG) [TAYL11], offered on new multicore chips since May 2012.</a:t>
            </a:r>
          </a:p>
          <a:p>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72855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78</a:t>
            </a:fld>
            <a:endParaRPr lang="en-AU">
              <a:latin typeface="Arial" pitchFamily="-110"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b="0" dirty="0">
                <a:latin typeface="Arial" pitchFamily="-110" charset="0"/>
                <a:ea typeface="ＭＳ Ｐゴシック" pitchFamily="-110" charset="-128"/>
                <a:cs typeface="ＭＳ Ｐゴシック" pitchFamily="-110" charset="-128"/>
              </a:rPr>
              <a:t>One of the principal security requirements of a computer system is the protection</a:t>
            </a:r>
          </a:p>
          <a:p>
            <a:r>
              <a:rPr lang="en-US" b="0" dirty="0">
                <a:latin typeface="Arial" pitchFamily="-110" charset="0"/>
                <a:ea typeface="ＭＳ Ｐゴシック" pitchFamily="-110" charset="-128"/>
                <a:cs typeface="ＭＳ Ｐゴシック" pitchFamily="-110" charset="-128"/>
              </a:rPr>
              <a:t>of stored data. Security mechanisms to provide such protection include access control,</a:t>
            </a:r>
          </a:p>
          <a:p>
            <a:r>
              <a:rPr lang="en-US" b="0" dirty="0">
                <a:latin typeface="Arial" pitchFamily="-110" charset="0"/>
                <a:ea typeface="ＭＳ Ｐゴシック" pitchFamily="-110" charset="-128"/>
                <a:cs typeface="ＭＳ Ｐゴシック" pitchFamily="-110" charset="-128"/>
              </a:rPr>
              <a:t>intrusion detection, and intrusion prevention schemes, all of which are discussed</a:t>
            </a:r>
          </a:p>
          <a:p>
            <a:r>
              <a:rPr lang="en-US" b="0" dirty="0">
                <a:latin typeface="Arial" pitchFamily="-110" charset="0"/>
                <a:ea typeface="ＭＳ Ｐゴシック" pitchFamily="-110" charset="-128"/>
                <a:cs typeface="ＭＳ Ｐゴシック" pitchFamily="-110" charset="-128"/>
              </a:rPr>
              <a:t>in this book. The book also describes a number of technical means by which</a:t>
            </a:r>
          </a:p>
          <a:p>
            <a:r>
              <a:rPr lang="en-US" b="0" dirty="0">
                <a:latin typeface="Arial" pitchFamily="-110" charset="0"/>
                <a:ea typeface="ＭＳ Ｐゴシック" pitchFamily="-110" charset="-128"/>
                <a:cs typeface="ＭＳ Ｐゴシック" pitchFamily="-110" charset="-128"/>
              </a:rPr>
              <a:t>these various security mechanisms can be made vulnerable. But beyond technical</a:t>
            </a:r>
          </a:p>
          <a:p>
            <a:r>
              <a:rPr lang="en-US" b="0" dirty="0">
                <a:latin typeface="Arial" pitchFamily="-110" charset="0"/>
                <a:ea typeface="ＭＳ Ｐゴシック" pitchFamily="-110" charset="-128"/>
                <a:cs typeface="ＭＳ Ｐゴシック" pitchFamily="-110" charset="-128"/>
              </a:rPr>
              <a:t>approaches, these approaches can become vulnerable because of human factors.</a:t>
            </a:r>
          </a:p>
          <a:p>
            <a:r>
              <a:rPr lang="en-US" b="0" dirty="0">
                <a:latin typeface="Arial" pitchFamily="-110" charset="0"/>
                <a:ea typeface="ＭＳ Ｐゴシック" pitchFamily="-110" charset="-128"/>
                <a:cs typeface="ＭＳ Ｐゴシック" pitchFamily="-110" charset="-128"/>
              </a:rPr>
              <a:t>We list a few examples here, based on [ROTH05].</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December of 2004, Bank of America employees backed up and sent to its</a:t>
            </a:r>
          </a:p>
          <a:p>
            <a:r>
              <a:rPr lang="en-US" b="0" dirty="0">
                <a:latin typeface="Arial" pitchFamily="-110" charset="0"/>
                <a:ea typeface="ＭＳ Ｐゴシック" pitchFamily="-110" charset="-128"/>
                <a:cs typeface="ＭＳ Ｐゴシック" pitchFamily="-110" charset="-128"/>
              </a:rPr>
              <a:t>backup data center tapes containing the names, addresses, bank account numbers,</a:t>
            </a:r>
          </a:p>
          <a:p>
            <a:r>
              <a:rPr lang="en-US" b="0" dirty="0">
                <a:latin typeface="Arial" pitchFamily="-110" charset="0"/>
                <a:ea typeface="ＭＳ Ｐゴシック" pitchFamily="-110" charset="-128"/>
                <a:cs typeface="ＭＳ Ｐゴシック" pitchFamily="-110" charset="-128"/>
              </a:rPr>
              <a:t>and Social Security numbers of 1.2 million government workers enrolled</a:t>
            </a:r>
          </a:p>
          <a:p>
            <a:r>
              <a:rPr lang="en-US" b="0" dirty="0">
                <a:latin typeface="Arial" pitchFamily="-110" charset="0"/>
                <a:ea typeface="ＭＳ Ｐゴシック" pitchFamily="-110" charset="-128"/>
                <a:cs typeface="ＭＳ Ｐゴシック" pitchFamily="-110" charset="-128"/>
              </a:rPr>
              <a:t>in a charge-card account. None of the data were encrypted. The tapes never</a:t>
            </a:r>
          </a:p>
          <a:p>
            <a:r>
              <a:rPr lang="en-US" b="0" dirty="0">
                <a:latin typeface="Arial" pitchFamily="-110" charset="0"/>
                <a:ea typeface="ＭＳ Ｐゴシック" pitchFamily="-110" charset="-128"/>
                <a:cs typeface="ＭＳ Ｐゴシック" pitchFamily="-110" charset="-128"/>
              </a:rPr>
              <a:t>arrived and indeed have never been found. Sadly, this method of backing up</a:t>
            </a:r>
          </a:p>
          <a:p>
            <a:r>
              <a:rPr lang="en-US" b="0" dirty="0">
                <a:latin typeface="Arial" pitchFamily="-110" charset="0"/>
                <a:ea typeface="ＭＳ Ｐゴシック" pitchFamily="-110" charset="-128"/>
                <a:cs typeface="ＭＳ Ｐゴシック" pitchFamily="-110" charset="-128"/>
              </a:rPr>
              <a:t>and shipping data is all too common. As an another example, in April of 2005,</a:t>
            </a:r>
          </a:p>
          <a:p>
            <a:r>
              <a:rPr lang="en-US" b="0" dirty="0">
                <a:latin typeface="Arial" pitchFamily="-110" charset="0"/>
                <a:ea typeface="ＭＳ Ｐゴシック" pitchFamily="-110" charset="-128"/>
                <a:cs typeface="ＭＳ Ｐゴシック" pitchFamily="-110" charset="-128"/>
              </a:rPr>
              <a:t>Ameritrade blamed its shipping vendor for losing a backup tape containing</a:t>
            </a:r>
          </a:p>
          <a:p>
            <a:r>
              <a:rPr lang="en-US" b="0" dirty="0">
                <a:latin typeface="Arial" pitchFamily="-110" charset="0"/>
                <a:ea typeface="ＭＳ Ｐゴシック" pitchFamily="-110" charset="-128"/>
                <a:cs typeface="ＭＳ Ｐゴシック" pitchFamily="-110" charset="-128"/>
              </a:rPr>
              <a:t>unencrypted information on 200,000 clients.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April of 2005, San Jose Medical group announced that someone had physically</a:t>
            </a:r>
          </a:p>
          <a:p>
            <a:r>
              <a:rPr lang="en-US" b="0" dirty="0">
                <a:latin typeface="Arial" pitchFamily="-110" charset="0"/>
                <a:ea typeface="ＭＳ Ｐゴシック" pitchFamily="-110" charset="-128"/>
                <a:cs typeface="ＭＳ Ｐゴシック" pitchFamily="-110" charset="-128"/>
              </a:rPr>
              <a:t>stolen one of its computers and potentially gained access to 185,000</a:t>
            </a:r>
          </a:p>
          <a:p>
            <a:r>
              <a:rPr lang="en-US" b="0" dirty="0">
                <a:latin typeface="Arial" pitchFamily="-110" charset="0"/>
                <a:ea typeface="ＭＳ Ｐゴシック" pitchFamily="-110" charset="-128"/>
                <a:cs typeface="ＭＳ Ｐゴシック" pitchFamily="-110" charset="-128"/>
              </a:rPr>
              <a:t>unencrypted patient records.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There have been countless examples of laptops lost at airports, stolen from a</a:t>
            </a:r>
          </a:p>
          <a:p>
            <a:r>
              <a:rPr lang="en-US" b="0" dirty="0">
                <a:latin typeface="Arial" pitchFamily="-110" charset="0"/>
                <a:ea typeface="ＭＳ Ｐゴシック" pitchFamily="-110" charset="-128"/>
                <a:cs typeface="ＭＳ Ｐゴシック" pitchFamily="-110" charset="-128"/>
              </a:rPr>
              <a:t>parked car, or taken while the user is away from his or her desk. If the data on the</a:t>
            </a:r>
          </a:p>
          <a:p>
            <a:r>
              <a:rPr lang="en-US" b="0" dirty="0">
                <a:latin typeface="Arial" pitchFamily="-110" charset="0"/>
                <a:ea typeface="ＭＳ Ｐゴシック" pitchFamily="-110" charset="-128"/>
                <a:cs typeface="ＭＳ Ｐゴシック" pitchFamily="-110" charset="-128"/>
              </a:rPr>
              <a:t>laptop’s hard drive are unencrypted, all of the data are available to the thief.</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Although it is now routine for businesses to provide a variety of protections,</a:t>
            </a:r>
          </a:p>
          <a:p>
            <a:r>
              <a:rPr lang="en-US" b="0" dirty="0">
                <a:latin typeface="Arial" pitchFamily="-110" charset="0"/>
                <a:ea typeface="ＭＳ Ｐゴシック" pitchFamily="-110" charset="-128"/>
                <a:cs typeface="ＭＳ Ｐゴシック" pitchFamily="-110" charset="-128"/>
              </a:rPr>
              <a:t>including encryption, for information that is transmitted across networks, via the</a:t>
            </a:r>
          </a:p>
          <a:p>
            <a:r>
              <a:rPr lang="en-US" b="0" dirty="0">
                <a:latin typeface="Arial" pitchFamily="-110" charset="0"/>
                <a:ea typeface="ＭＳ Ｐゴシック" pitchFamily="-110" charset="-128"/>
                <a:cs typeface="ＭＳ Ｐゴシック" pitchFamily="-110" charset="-128"/>
              </a:rPr>
              <a:t>Internet, or via wireless devices, once data are stored locally (referred to as </a:t>
            </a:r>
            <a:r>
              <a:rPr lang="en-US" b="0" i="1" dirty="0">
                <a:latin typeface="Arial" pitchFamily="-110" charset="0"/>
                <a:ea typeface="ＭＳ Ｐゴシック" pitchFamily="-110" charset="-128"/>
                <a:cs typeface="ＭＳ Ｐゴシック" pitchFamily="-110" charset="-128"/>
              </a:rPr>
              <a:t>data at</a:t>
            </a:r>
          </a:p>
          <a:p>
            <a:r>
              <a:rPr lang="en-US" b="0" i="1" dirty="0">
                <a:latin typeface="Arial" pitchFamily="-110" charset="0"/>
                <a:ea typeface="ＭＳ Ｐゴシック" pitchFamily="-110" charset="-128"/>
                <a:cs typeface="ＭＳ Ｐゴシック" pitchFamily="-110" charset="-128"/>
              </a:rPr>
              <a:t>rest), </a:t>
            </a:r>
            <a:r>
              <a:rPr lang="en-US" b="0" i="0" dirty="0">
                <a:latin typeface="Arial" pitchFamily="-110" charset="0"/>
                <a:ea typeface="ＭＳ Ｐゴシック" pitchFamily="-110" charset="-128"/>
                <a:cs typeface="ＭＳ Ｐゴシック" pitchFamily="-110" charset="-128"/>
              </a:rPr>
              <a:t>there is often little protection beyond domain authentication and operating</a:t>
            </a:r>
          </a:p>
          <a:p>
            <a:r>
              <a:rPr lang="en-US" b="0" i="0" dirty="0">
                <a:latin typeface="Arial" pitchFamily="-110" charset="0"/>
                <a:ea typeface="ＭＳ Ｐゴシック" pitchFamily="-110" charset="-128"/>
                <a:cs typeface="ＭＳ Ｐゴシック" pitchFamily="-110" charset="-128"/>
              </a:rPr>
              <a:t>system access controls. Data at rest are often routinely backed up to secondary storage</a:t>
            </a:r>
          </a:p>
          <a:p>
            <a:r>
              <a:rPr lang="en-US" b="0" i="0" dirty="0">
                <a:latin typeface="Arial" pitchFamily="-110" charset="0"/>
                <a:ea typeface="ＭＳ Ｐゴシック" pitchFamily="-110" charset="-128"/>
                <a:cs typeface="ＭＳ Ｐゴシック" pitchFamily="-110" charset="-128"/>
              </a:rPr>
              <a:t>such as CDROM or tape, archived for indefinite periods</a:t>
            </a:r>
            <a:r>
              <a:rPr lang="en-US" b="0" dirty="0">
                <a:latin typeface="Arial" pitchFamily="-110" charset="0"/>
                <a:ea typeface="ＭＳ Ｐゴシック" pitchFamily="-110" charset="-128"/>
                <a:cs typeface="ＭＳ Ｐゴシック" pitchFamily="-110" charset="-128"/>
              </a:rPr>
              <a:t>. Further, even when</a:t>
            </a:r>
          </a:p>
          <a:p>
            <a:r>
              <a:rPr lang="en-US" b="0" dirty="0">
                <a:latin typeface="Arial" pitchFamily="-110" charset="0"/>
                <a:ea typeface="ＭＳ Ｐゴシック" pitchFamily="-110" charset="-128"/>
                <a:cs typeface="ＭＳ Ｐゴシック" pitchFamily="-110" charset="-128"/>
              </a:rPr>
              <a:t>data are erased from a hard disk, until the relevant disk sectors are reused, the data</a:t>
            </a:r>
          </a:p>
          <a:p>
            <a:r>
              <a:rPr lang="en-US" b="0" dirty="0">
                <a:latin typeface="Arial" pitchFamily="-110" charset="0"/>
                <a:ea typeface="ＭＳ Ｐゴシック" pitchFamily="-110" charset="-128"/>
                <a:cs typeface="ＭＳ Ｐゴシック" pitchFamily="-110" charset="-128"/>
              </a:rPr>
              <a:t>are recoverable. Thus it becomes attractive, and indeed should be mandatory, to</a:t>
            </a:r>
          </a:p>
          <a:p>
            <a:r>
              <a:rPr lang="en-US" b="0" dirty="0">
                <a:latin typeface="Arial" pitchFamily="-110" charset="0"/>
                <a:ea typeface="ＭＳ Ｐゴシック" pitchFamily="-110" charset="-128"/>
                <a:cs typeface="ＭＳ Ｐゴシック" pitchFamily="-110" charset="-128"/>
              </a:rPr>
              <a:t>encrypt data at rest and combine this with an effective encryption key management</a:t>
            </a:r>
          </a:p>
          <a:p>
            <a:r>
              <a:rPr lang="en-US" b="0" dirty="0">
                <a:latin typeface="Arial" pitchFamily="-110" charset="0"/>
                <a:ea typeface="ＭＳ Ｐゴシック" pitchFamily="-110" charset="-128"/>
                <a:cs typeface="ＭＳ Ｐゴシック" pitchFamily="-110" charset="-128"/>
              </a:rPr>
              <a:t>scheme.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There are a variety of ways to provide encryption services. A simple approach</a:t>
            </a:r>
          </a:p>
          <a:p>
            <a:r>
              <a:rPr lang="en-US" b="0" dirty="0">
                <a:latin typeface="Arial" pitchFamily="-110" charset="0"/>
                <a:ea typeface="ＭＳ Ｐゴシック" pitchFamily="-110" charset="-128"/>
                <a:cs typeface="ＭＳ Ｐゴシック" pitchFamily="-110" charset="-128"/>
              </a:rPr>
              <a:t>available for use on a laptop is to use a commercially available encryption package</a:t>
            </a:r>
          </a:p>
          <a:p>
            <a:r>
              <a:rPr lang="en-US" b="0" dirty="0">
                <a:latin typeface="Arial" pitchFamily="-110" charset="0"/>
                <a:ea typeface="ＭＳ Ｐゴシック" pitchFamily="-110" charset="-128"/>
                <a:cs typeface="ＭＳ Ｐゴシック" pitchFamily="-110" charset="-128"/>
              </a:rPr>
              <a:t>such as Pretty Good Privacy (PGP). PGP enables a user to generate a key from a</a:t>
            </a:r>
          </a:p>
          <a:p>
            <a:r>
              <a:rPr lang="en-US" b="0" dirty="0">
                <a:latin typeface="Arial" pitchFamily="-110" charset="0"/>
                <a:ea typeface="ＭＳ Ｐゴシック" pitchFamily="-110" charset="-128"/>
                <a:cs typeface="ＭＳ Ｐゴシック" pitchFamily="-110" charset="-128"/>
              </a:rPr>
              <a:t>password and then use that key to encrypt selected files on the hard disk. The PGP</a:t>
            </a:r>
          </a:p>
          <a:p>
            <a:r>
              <a:rPr lang="en-US" b="0" dirty="0">
                <a:latin typeface="Arial" pitchFamily="-110" charset="0"/>
                <a:ea typeface="ＭＳ Ｐゴシック" pitchFamily="-110" charset="-128"/>
                <a:cs typeface="ＭＳ Ｐゴシック" pitchFamily="-110" charset="-128"/>
              </a:rPr>
              <a:t>package does not store the password. To recover a file, the user enters the password,</a:t>
            </a:r>
          </a:p>
          <a:p>
            <a:r>
              <a:rPr lang="en-US" b="0" dirty="0">
                <a:latin typeface="Arial" pitchFamily="-110" charset="0"/>
                <a:ea typeface="ＭＳ Ｐゴシック" pitchFamily="-110" charset="-128"/>
                <a:cs typeface="ＭＳ Ｐゴシック" pitchFamily="-110" charset="-128"/>
              </a:rPr>
              <a:t>PGP generates the password, and PGP decrypts the file. So long as the user protects</a:t>
            </a:r>
          </a:p>
          <a:p>
            <a:r>
              <a:rPr lang="en-US" b="0" dirty="0">
                <a:latin typeface="Arial" pitchFamily="-110" charset="0"/>
                <a:ea typeface="ＭＳ Ｐゴシック" pitchFamily="-110" charset="-128"/>
                <a:cs typeface="ＭＳ Ｐゴシック" pitchFamily="-110" charset="-128"/>
              </a:rPr>
              <a:t>his or her password and does not use an easily guessable password, the files are fully</a:t>
            </a:r>
          </a:p>
          <a:p>
            <a:r>
              <a:rPr lang="en-US" b="0" dirty="0">
                <a:latin typeface="Arial" pitchFamily="-110" charset="0"/>
                <a:ea typeface="ＭＳ Ｐゴシック" pitchFamily="-110" charset="-128"/>
                <a:cs typeface="ＭＳ Ｐゴシック" pitchFamily="-110" charset="-128"/>
              </a:rPr>
              <a:t>protected while at rest. Some more recent approaches are listed in [COLL06]:</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Back-end appliance</a:t>
            </a:r>
            <a:r>
              <a:rPr lang="en-US" b="0" dirty="0">
                <a:latin typeface="Arial" pitchFamily="-110" charset="0"/>
                <a:ea typeface="ＭＳ Ｐゴシック" pitchFamily="-110" charset="-128"/>
                <a:cs typeface="ＭＳ Ｐゴシック" pitchFamily="-110" charset="-128"/>
              </a:rPr>
              <a:t>: This is a hardware device that sits between servers and</a:t>
            </a:r>
          </a:p>
          <a:p>
            <a:r>
              <a:rPr lang="en-US" b="0" dirty="0">
                <a:latin typeface="Arial" pitchFamily="-110" charset="0"/>
                <a:ea typeface="ＭＳ Ｐゴシック" pitchFamily="-110" charset="-128"/>
                <a:cs typeface="ＭＳ Ｐゴシック" pitchFamily="-110" charset="-128"/>
              </a:rPr>
              <a:t>storage systems and encrypts all data going from the server to the storage system</a:t>
            </a:r>
          </a:p>
          <a:p>
            <a:r>
              <a:rPr lang="en-US" b="0" dirty="0">
                <a:latin typeface="Arial" pitchFamily="-110" charset="0"/>
                <a:ea typeface="ＭＳ Ｐゴシック" pitchFamily="-110" charset="-128"/>
                <a:cs typeface="ＭＳ Ｐゴシック" pitchFamily="-110" charset="-128"/>
              </a:rPr>
              <a:t>and decrypts data going in the opposite direction. These devices encrypt</a:t>
            </a:r>
          </a:p>
          <a:p>
            <a:r>
              <a:rPr lang="en-US" b="0" dirty="0">
                <a:latin typeface="Arial" pitchFamily="-110" charset="0"/>
                <a:ea typeface="ＭＳ Ｐゴシック" pitchFamily="-110" charset="-128"/>
                <a:cs typeface="ＭＳ Ｐゴシック" pitchFamily="-110" charset="-128"/>
              </a:rPr>
              <a:t>data at close to wire speed, with very little latency. In contrast, encryption</a:t>
            </a:r>
          </a:p>
          <a:p>
            <a:r>
              <a:rPr lang="en-US" b="0" dirty="0">
                <a:latin typeface="Arial" pitchFamily="-110" charset="0"/>
                <a:ea typeface="ＭＳ Ｐゴシック" pitchFamily="-110" charset="-128"/>
                <a:cs typeface="ＭＳ Ｐゴシック" pitchFamily="-110" charset="-128"/>
              </a:rPr>
              <a:t>software on servers and storage systems slows backups. A system man ager</a:t>
            </a:r>
          </a:p>
          <a:p>
            <a:r>
              <a:rPr lang="en-US" b="0" dirty="0">
                <a:latin typeface="Arial" pitchFamily="-110" charset="0"/>
                <a:ea typeface="ＭＳ Ｐゴシック" pitchFamily="-110" charset="-128"/>
                <a:cs typeface="ＭＳ Ｐゴシック" pitchFamily="-110" charset="-128"/>
              </a:rPr>
              <a:t>configures the appliance to accept requests from specified clients, for which</a:t>
            </a:r>
          </a:p>
          <a:p>
            <a:r>
              <a:rPr lang="en-US" b="0" dirty="0">
                <a:latin typeface="Arial" pitchFamily="-110" charset="0"/>
                <a:ea typeface="ＭＳ Ｐゴシック" pitchFamily="-110" charset="-128"/>
                <a:cs typeface="ＭＳ Ｐゴシック" pitchFamily="-110" charset="-128"/>
              </a:rPr>
              <a:t>unencrypted data are supplied.</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Library-based tape encryption</a:t>
            </a:r>
            <a:r>
              <a:rPr lang="en-US" b="0" dirty="0">
                <a:latin typeface="Arial" pitchFamily="-110" charset="0"/>
                <a:ea typeface="ＭＳ Ｐゴシック" pitchFamily="-110" charset="-128"/>
                <a:cs typeface="ＭＳ Ｐゴシック" pitchFamily="-110" charset="-128"/>
              </a:rPr>
              <a:t>: This is provided by means of a co-processor board</a:t>
            </a:r>
          </a:p>
          <a:p>
            <a:r>
              <a:rPr lang="en-US" b="0" dirty="0">
                <a:latin typeface="Arial" pitchFamily="-110" charset="0"/>
                <a:ea typeface="ＭＳ Ｐゴシック" pitchFamily="-110" charset="-128"/>
                <a:cs typeface="ＭＳ Ｐゴシック" pitchFamily="-110" charset="-128"/>
              </a:rPr>
              <a:t>embedded in the tape drive and tape library hardware. The co-processor encrypts</a:t>
            </a:r>
          </a:p>
          <a:p>
            <a:r>
              <a:rPr lang="en-US" b="0" dirty="0">
                <a:latin typeface="Arial" pitchFamily="-110" charset="0"/>
                <a:ea typeface="ＭＳ Ｐゴシック" pitchFamily="-110" charset="-128"/>
                <a:cs typeface="ＭＳ Ｐゴシック" pitchFamily="-110" charset="-128"/>
              </a:rPr>
              <a:t>data using a </a:t>
            </a:r>
            <a:r>
              <a:rPr lang="en-US" b="0" dirty="0" err="1">
                <a:latin typeface="Arial" pitchFamily="-110" charset="0"/>
                <a:ea typeface="ＭＳ Ｐゴシック" pitchFamily="-110" charset="-128"/>
                <a:cs typeface="ＭＳ Ｐゴシック" pitchFamily="-110" charset="-128"/>
              </a:rPr>
              <a:t>nonreadable</a:t>
            </a:r>
            <a:r>
              <a:rPr lang="en-US" b="0" dirty="0">
                <a:latin typeface="Arial" pitchFamily="-110" charset="0"/>
                <a:ea typeface="ＭＳ Ｐゴシック" pitchFamily="-110" charset="-128"/>
                <a:cs typeface="ＭＳ Ｐゴシック" pitchFamily="-110" charset="-128"/>
              </a:rPr>
              <a:t> key configured into the board. The tapes can then be sent</a:t>
            </a:r>
          </a:p>
          <a:p>
            <a:r>
              <a:rPr lang="en-US" b="0" dirty="0">
                <a:latin typeface="Arial" pitchFamily="-110" charset="0"/>
                <a:ea typeface="ＭＳ Ｐゴシック" pitchFamily="-110" charset="-128"/>
                <a:cs typeface="ＭＳ Ｐゴシック" pitchFamily="-110" charset="-128"/>
              </a:rPr>
              <a:t>off-site to a facility that has the same tape drive hardware. The key can be exported</a:t>
            </a:r>
          </a:p>
          <a:p>
            <a:r>
              <a:rPr lang="en-US" b="0" dirty="0">
                <a:latin typeface="Arial" pitchFamily="-110" charset="0"/>
                <a:ea typeface="ＭＳ Ｐゴシック" pitchFamily="-110" charset="-128"/>
                <a:cs typeface="ＭＳ Ｐゴシック" pitchFamily="-110" charset="-128"/>
              </a:rPr>
              <a:t>via secure e-mail or a small flash drive that is transported securely. If the matching</a:t>
            </a:r>
          </a:p>
          <a:p>
            <a:r>
              <a:rPr lang="en-US" b="0" dirty="0">
                <a:latin typeface="Arial" pitchFamily="-110" charset="0"/>
                <a:ea typeface="ＭＳ Ｐゴシック" pitchFamily="-110" charset="-128"/>
                <a:cs typeface="ＭＳ Ｐゴシック" pitchFamily="-110" charset="-128"/>
              </a:rPr>
              <a:t>tape drive hardware co-processor is not available at the other site, the target facility</a:t>
            </a:r>
          </a:p>
          <a:p>
            <a:r>
              <a:rPr lang="en-US" b="0" dirty="0">
                <a:latin typeface="Arial" pitchFamily="-110" charset="0"/>
                <a:ea typeface="ＭＳ Ｐゴシック" pitchFamily="-110" charset="-128"/>
                <a:cs typeface="ＭＳ Ｐゴシック" pitchFamily="-110" charset="-128"/>
              </a:rPr>
              <a:t>can use the key in a software decryption package to recover the data.</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Background laptop and PC data encryption</a:t>
            </a:r>
            <a:r>
              <a:rPr lang="en-US" b="0" dirty="0">
                <a:latin typeface="Arial" pitchFamily="-110" charset="0"/>
                <a:ea typeface="ＭＳ Ｐゴシック" pitchFamily="-110" charset="-128"/>
                <a:cs typeface="ＭＳ Ｐゴシック" pitchFamily="-110" charset="-128"/>
              </a:rPr>
              <a:t>: A number of vendors offer software</a:t>
            </a:r>
          </a:p>
          <a:p>
            <a:r>
              <a:rPr lang="en-US" b="0" dirty="0">
                <a:latin typeface="Arial" pitchFamily="-110" charset="0"/>
                <a:ea typeface="ＭＳ Ｐゴシック" pitchFamily="-110" charset="-128"/>
                <a:cs typeface="ＭＳ Ｐゴシック" pitchFamily="-110" charset="-128"/>
              </a:rPr>
              <a:t>products that provide encryption that is transparent to the application and</a:t>
            </a:r>
          </a:p>
          <a:p>
            <a:r>
              <a:rPr lang="en-US" b="0" dirty="0">
                <a:latin typeface="Arial" pitchFamily="-110" charset="0"/>
                <a:ea typeface="ＭＳ Ｐゴシック" pitchFamily="-110" charset="-128"/>
                <a:cs typeface="ＭＳ Ｐゴシック" pitchFamily="-110" charset="-128"/>
              </a:rPr>
              <a:t>the user. Some products encrypt all or designated files and folders. </a:t>
            </a:r>
            <a:r>
              <a:rPr lang="en-US" sz="1200" kern="1200" dirty="0">
                <a:solidFill>
                  <a:schemeClr val="tx1"/>
                </a:solidFill>
                <a:effectLst/>
                <a:latin typeface="Arial" pitchFamily="-108" charset="0"/>
                <a:ea typeface="ＭＳ Ｐゴシック" pitchFamily="33" charset="-128"/>
                <a:cs typeface="ＭＳ Ｐゴシック" pitchFamily="33" charset="-128"/>
              </a:rPr>
              <a:t> Other</a:t>
            </a:r>
          </a:p>
          <a:p>
            <a:r>
              <a:rPr lang="en-US" sz="1200" kern="1200" dirty="0">
                <a:solidFill>
                  <a:schemeClr val="tx1"/>
                </a:solidFill>
                <a:effectLst/>
                <a:latin typeface="Arial" pitchFamily="-108" charset="0"/>
                <a:ea typeface="ＭＳ Ｐゴシック" pitchFamily="33" charset="-128"/>
                <a:cs typeface="ＭＳ Ｐゴシック" pitchFamily="33" charset="-128"/>
              </a:rPr>
              <a:t>products, such as Windows BitLocker and </a:t>
            </a:r>
            <a:r>
              <a:rPr lang="en-US" sz="1200" kern="1200" dirty="0" err="1">
                <a:solidFill>
                  <a:schemeClr val="tx1"/>
                </a:solidFill>
                <a:effectLst/>
                <a:latin typeface="Arial" pitchFamily="-108" charset="0"/>
                <a:ea typeface="ＭＳ Ｐゴシック" pitchFamily="33" charset="-128"/>
                <a:cs typeface="ＭＳ Ｐゴシック" pitchFamily="33" charset="-128"/>
              </a:rPr>
              <a:t>MacOS</a:t>
            </a:r>
            <a:r>
              <a:rPr lang="en-US" sz="1200" kern="1200" dirty="0">
                <a:solidFill>
                  <a:schemeClr val="tx1"/>
                </a:solidFill>
                <a:effectLst/>
                <a:latin typeface="Arial" pitchFamily="-108" charset="0"/>
                <a:ea typeface="ＭＳ Ｐゴシック" pitchFamily="33" charset="-128"/>
                <a:cs typeface="ＭＳ Ｐゴシック" pitchFamily="33" charset="-128"/>
              </a:rPr>
              <a:t> </a:t>
            </a:r>
            <a:r>
              <a:rPr lang="en-US" sz="1200" kern="1200" dirty="0" err="1">
                <a:solidFill>
                  <a:schemeClr val="tx1"/>
                </a:solidFill>
                <a:effectLst/>
                <a:latin typeface="Arial" pitchFamily="-108" charset="0"/>
                <a:ea typeface="ＭＳ Ｐゴシック" pitchFamily="33" charset="-128"/>
                <a:cs typeface="ＭＳ Ｐゴシック" pitchFamily="33" charset="-128"/>
              </a:rPr>
              <a:t>FileVault</a:t>
            </a:r>
            <a:r>
              <a:rPr lang="en-US" sz="1200" kern="1200" dirty="0">
                <a:solidFill>
                  <a:schemeClr val="tx1"/>
                </a:solidFill>
                <a:effectLst/>
                <a:latin typeface="Arial" pitchFamily="-108" charset="0"/>
                <a:ea typeface="ＭＳ Ｐゴシック" pitchFamily="33" charset="-128"/>
                <a:cs typeface="ＭＳ Ｐゴシック" pitchFamily="33" charset="-128"/>
              </a:rPr>
              <a:t>, encrypt an entire</a:t>
            </a:r>
          </a:p>
          <a:p>
            <a:r>
              <a:rPr lang="en-US" sz="1200" kern="1200" dirty="0">
                <a:solidFill>
                  <a:schemeClr val="tx1"/>
                </a:solidFill>
                <a:effectLst/>
                <a:latin typeface="Arial" pitchFamily="-108" charset="0"/>
                <a:ea typeface="ＭＳ Ｐゴシック" pitchFamily="33" charset="-128"/>
                <a:cs typeface="ＭＳ Ｐゴシック" pitchFamily="33" charset="-128"/>
              </a:rPr>
              <a:t>disk or disk image located on either the user’s hard drive or maintained on a</a:t>
            </a:r>
          </a:p>
          <a:p>
            <a:r>
              <a:rPr lang="en-US" sz="1200" kern="1200" dirty="0">
                <a:solidFill>
                  <a:schemeClr val="tx1"/>
                </a:solidFill>
                <a:effectLst/>
                <a:latin typeface="Arial" pitchFamily="-108" charset="0"/>
                <a:ea typeface="ＭＳ Ｐゴシック" pitchFamily="33" charset="-128"/>
                <a:cs typeface="ＭＳ Ｐゴシック" pitchFamily="33" charset="-128"/>
              </a:rPr>
              <a:t>network storage device, with all data on the virtual disk encrypted. Various key</a:t>
            </a:r>
          </a:p>
          <a:p>
            <a:r>
              <a:rPr lang="en-US" sz="1200" kern="1200" dirty="0">
                <a:solidFill>
                  <a:schemeClr val="tx1"/>
                </a:solidFill>
                <a:effectLst/>
                <a:latin typeface="Arial" pitchFamily="-108" charset="0"/>
                <a:ea typeface="ＭＳ Ｐゴシック" pitchFamily="33" charset="-128"/>
                <a:cs typeface="ＭＳ Ｐゴシック" pitchFamily="33" charset="-128"/>
              </a:rPr>
              <a:t>management solutions are offered to restrict access to the owner of the data.</a:t>
            </a:r>
          </a:p>
          <a:p>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6468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79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2 summary.</a:t>
            </a:r>
          </a:p>
        </p:txBody>
      </p:sp>
    </p:spTree>
    <p:extLst>
      <p:ext uri="{BB962C8B-B14F-4D97-AF65-F5344CB8AC3E}">
        <p14:creationId xmlns:p14="http://schemas.microsoft.com/office/powerpoint/2010/main" val="119207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946C64AC-4DCA-4013-9D8A-75227EF5C487}" type="slidenum">
              <a:rPr lang="en-US" altLang="zh-TW" smtClean="0"/>
              <a:pPr/>
              <a:t>11</a:t>
            </a:fld>
            <a:endParaRPr lang="en-US" altLang="zh-TW"/>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buFontTx/>
              <a:buChar char="•"/>
            </a:pPr>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圖像版面配置區 1"/>
          <p:cNvSpPr>
            <a:spLocks noGrp="1" noRot="1" noChangeAspect="1" noTextEdit="1"/>
          </p:cNvSpPr>
          <p:nvPr>
            <p:ph type="sldImg"/>
          </p:nvPr>
        </p:nvSpPr>
        <p:spPr>
          <a:ln/>
        </p:spPr>
      </p:sp>
      <p:sp>
        <p:nvSpPr>
          <p:cNvPr id="45059" name="備忘稿版面配置區 2"/>
          <p:cNvSpPr>
            <a:spLocks noGrp="1"/>
          </p:cNvSpPr>
          <p:nvPr>
            <p:ph type="body" idx="1"/>
          </p:nvPr>
        </p:nvSpPr>
        <p:spPr>
          <a:noFill/>
          <a:ln/>
        </p:spPr>
        <p:txBody>
          <a:bodyPr/>
          <a:lstStyle/>
          <a:p>
            <a:pPr eaLnBrk="1" hangingPunct="1">
              <a:buFontTx/>
              <a:buChar char="•"/>
            </a:pPr>
            <a:r>
              <a:rPr lang="en-US" altLang="zh-TW"/>
              <a:t>Vigènere Cipher </a:t>
            </a:r>
            <a:r>
              <a:rPr lang="zh-TW" altLang="en-US"/>
              <a:t>太複雜，人工處理很麻煩，</a:t>
            </a:r>
            <a:r>
              <a:rPr lang="en-US" altLang="zh-TW"/>
              <a:t>Homophonic Substitution Cipher </a:t>
            </a:r>
            <a:r>
              <a:rPr lang="zh-TW" altLang="en-US"/>
              <a:t>比較簡單</a:t>
            </a:r>
          </a:p>
        </p:txBody>
      </p:sp>
      <p:sp>
        <p:nvSpPr>
          <p:cNvPr id="45060" name="投影片編號版面配置區 3"/>
          <p:cNvSpPr>
            <a:spLocks noGrp="1"/>
          </p:cNvSpPr>
          <p:nvPr>
            <p:ph type="sldNum" sz="quarter" idx="5"/>
          </p:nvPr>
        </p:nvSpPr>
        <p:spPr>
          <a:noFill/>
        </p:spPr>
        <p:txBody>
          <a:bodyPr/>
          <a:lstStyle/>
          <a:p>
            <a:fld id="{94FB5122-18B8-4F76-896D-D86EE339FFA5}" type="slidenum">
              <a:rPr lang="en-US" altLang="zh-TW" smtClean="0"/>
              <a:pPr/>
              <a:t>14</a:t>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56C655D0-033D-49CF-97E3-C665D3A5A5E4}" type="slidenum">
              <a:rPr lang="en-US" altLang="zh-TW" smtClean="0"/>
              <a:pPr/>
              <a:t>15</a:t>
            </a:fld>
            <a:endParaRPr lang="en-US" altLang="zh-TW"/>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88A7DAC-8EB0-4B11-B059-A640720F2EC3}" type="slidenum">
              <a:rPr lang="en-US" altLang="zh-TW" smtClean="0"/>
              <a:pPr/>
              <a:t>18</a:t>
            </a:fld>
            <a:endParaRPr lang="en-US" altLang="zh-TW"/>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8179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75833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7151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6900176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88815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95442132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190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5318742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3521903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764835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91577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21C75E21-BEE4-4CF1-8A21-EACBB0756E63}" type="slidenum">
              <a:rPr lang="en-US" altLang="zh-TW" smtClean="0"/>
              <a:pPr/>
              <a:t>‹#›</a:t>
            </a:fld>
            <a:endParaRPr lang="en-US" altLang="zh-TW"/>
          </a:p>
        </p:txBody>
      </p:sp>
    </p:spTree>
    <p:extLst>
      <p:ext uri="{BB962C8B-B14F-4D97-AF65-F5344CB8AC3E}">
        <p14:creationId xmlns:p14="http://schemas.microsoft.com/office/powerpoint/2010/main" val="2002578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62210891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4438826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01028946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2308370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963701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0811219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474620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15147645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2492868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411416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76862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331366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52582442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5717639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75046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2504555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90501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9202911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724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4036561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76590279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C4051CCB-DE00-4AB8-A2F3-F6180568AB4B}" type="slidenum">
              <a:rPr lang="en-US" altLang="zh-TW" smtClean="0"/>
              <a:pPr/>
              <a:t>‹#›</a:t>
            </a:fld>
            <a:endParaRPr lang="en-US" altLang="zh-TW"/>
          </a:p>
        </p:txBody>
      </p:sp>
    </p:spTree>
    <p:extLst>
      <p:ext uri="{BB962C8B-B14F-4D97-AF65-F5344CB8AC3E}">
        <p14:creationId xmlns:p14="http://schemas.microsoft.com/office/powerpoint/2010/main" val="1590942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30190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90868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2619586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1451161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173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35203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extLst>
      <p:ext uri="{BB962C8B-B14F-4D97-AF65-F5344CB8AC3E}">
        <p14:creationId xmlns:p14="http://schemas.microsoft.com/office/powerpoint/2010/main" val="2163858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5967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5674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表格版面配置區 2"/>
          <p:cNvSpPr>
            <a:spLocks noGrp="1"/>
          </p:cNvSpPr>
          <p:nvPr>
            <p:ph type="tbl" idx="1"/>
          </p:nvPr>
        </p:nvSpPr>
        <p:spPr>
          <a:xfrm>
            <a:off x="1968501" y="2349500"/>
            <a:ext cx="8352367" cy="3754438"/>
          </a:xfrm>
        </p:spPr>
        <p:txBody>
          <a:bodyPr rtlCol="0">
            <a:normAutofit/>
          </a:bodyPr>
          <a:lstStyle/>
          <a:p>
            <a:pPr lvl="0"/>
            <a:endParaRPr lang="zh-TW" altLang="en-US" noProof="0"/>
          </a:p>
        </p:txBody>
      </p:sp>
      <p:sp>
        <p:nvSpPr>
          <p:cNvPr id="4" name="頁尾版面配置區 3"/>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5" name="投影片編號版面配置區 4"/>
          <p:cNvSpPr>
            <a:spLocks noGrp="1"/>
          </p:cNvSpPr>
          <p:nvPr>
            <p:ph type="sldNum" sz="quarter" idx="11"/>
          </p:nvPr>
        </p:nvSpPr>
        <p:spPr>
          <a:xfrm>
            <a:off x="9652000" y="6400800"/>
            <a:ext cx="2540000" cy="457200"/>
          </a:xfrm>
        </p:spPr>
        <p:txBody>
          <a:bodyPr/>
          <a:lstStyle>
            <a:lvl1pPr>
              <a:defRPr/>
            </a:lvl1pPr>
          </a:lstStyle>
          <a:p>
            <a:pPr>
              <a:defRPr/>
            </a:pPr>
            <a:fld id="{0E9BCEA6-C4E2-46AE-9789-55BD85C24BD6}" type="slidenum">
              <a:rPr lang="en-US" altLang="zh-TW"/>
              <a:pPr>
                <a:defRPr/>
              </a:pPr>
              <a:t>‹#›</a:t>
            </a:fld>
            <a:endParaRPr lang="en-US" altLang="zh-TW"/>
          </a:p>
        </p:txBody>
      </p:sp>
    </p:spTree>
    <p:extLst>
      <p:ext uri="{BB962C8B-B14F-4D97-AF65-F5344CB8AC3E}">
        <p14:creationId xmlns:p14="http://schemas.microsoft.com/office/powerpoint/2010/main" val="1398868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2A39D077-81B7-49AF-BDB3-D40E5AC4638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0817688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文字版面配置區 2"/>
          <p:cNvSpPr>
            <a:spLocks noGrp="1"/>
          </p:cNvSpPr>
          <p:nvPr>
            <p:ph type="body" sz="half" idx="1"/>
          </p:nvPr>
        </p:nvSpPr>
        <p:spPr>
          <a:xfrm>
            <a:off x="1968500" y="2349500"/>
            <a:ext cx="4074584"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46285" y="2349500"/>
            <a:ext cx="4074583"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6" name="投影片編號版面配置區 5"/>
          <p:cNvSpPr>
            <a:spLocks noGrp="1"/>
          </p:cNvSpPr>
          <p:nvPr>
            <p:ph type="sldNum" sz="quarter" idx="11"/>
          </p:nvPr>
        </p:nvSpPr>
        <p:spPr>
          <a:xfrm>
            <a:off x="9652000" y="6400800"/>
            <a:ext cx="2540000" cy="457200"/>
          </a:xfrm>
        </p:spPr>
        <p:txBody>
          <a:bodyPr/>
          <a:lstStyle>
            <a:lvl1pPr>
              <a:defRPr/>
            </a:lvl1pPr>
          </a:lstStyle>
          <a:p>
            <a:pPr>
              <a:defRPr/>
            </a:pPr>
            <a:fld id="{0036A759-20E2-41C2-A37B-370F4B92D054}" type="slidenum">
              <a:rPr lang="en-US" altLang="zh-TW"/>
              <a:pPr>
                <a:defRPr/>
              </a:pPr>
              <a:t>‹#›</a:t>
            </a:fld>
            <a:endParaRPr lang="en-US" altLang="zh-TW"/>
          </a:p>
        </p:txBody>
      </p:sp>
    </p:spTree>
    <p:extLst>
      <p:ext uri="{BB962C8B-B14F-4D97-AF65-F5344CB8AC3E}">
        <p14:creationId xmlns:p14="http://schemas.microsoft.com/office/powerpoint/2010/main" val="57050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5936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8769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BABDBC93-0F08-4AB7-8D83-38ED83DBEB96}" type="slidenum">
              <a:rPr lang="en-US" altLang="zh-TW" smtClean="0"/>
              <a:pPr/>
              <a:t>‹#›</a:t>
            </a:fld>
            <a:endParaRPr lang="en-US" altLang="zh-TW"/>
          </a:p>
        </p:txBody>
      </p:sp>
    </p:spTree>
    <p:extLst>
      <p:ext uri="{BB962C8B-B14F-4D97-AF65-F5344CB8AC3E}">
        <p14:creationId xmlns:p14="http://schemas.microsoft.com/office/powerpoint/2010/main" val="31544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8851742D-6054-4A72-BE3D-513F6E111B3B}" type="slidenum">
              <a:rPr lang="en-US" altLang="zh-TW" smtClean="0"/>
              <a:pPr/>
              <a:t>‹#›</a:t>
            </a:fld>
            <a:endParaRPr lang="en-US" altLang="zh-TW"/>
          </a:p>
        </p:txBody>
      </p:sp>
    </p:spTree>
    <p:extLst>
      <p:ext uri="{BB962C8B-B14F-4D97-AF65-F5344CB8AC3E}">
        <p14:creationId xmlns:p14="http://schemas.microsoft.com/office/powerpoint/2010/main" val="55137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6673022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837"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411284340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228273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3450138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5" r:id="rId13"/>
    <p:sldLayoutId id="2147484076" r:id="rId14"/>
    <p:sldLayoutId id="2147484077" r:id="rId15"/>
    <p:sldLayoutId id="2147484078"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The_Adventure_of_the_Dancing_Men" TargetMode="External"/><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zh-TW" altLang="en-US" dirty="0"/>
              <a:t>資訊安全 </a:t>
            </a:r>
            <a:r>
              <a:rPr lang="en-US" altLang="zh-TW" dirty="0"/>
              <a:t>Chapter 2</a:t>
            </a:r>
            <a:br>
              <a:rPr lang="en-US" altLang="zh-TW" dirty="0"/>
            </a:br>
            <a:r>
              <a:rPr lang="en-US" altLang="zh-TW" sz="6000" dirty="0"/>
              <a:t>Cryptographic Tools</a:t>
            </a:r>
            <a:br>
              <a:rPr lang="en-US" altLang="zh-TW" sz="6000" dirty="0"/>
            </a:br>
            <a:r>
              <a:rPr lang="zh-TW" altLang="en-US" sz="6000" dirty="0"/>
              <a:t>密碼學工具</a:t>
            </a:r>
            <a:endParaRPr lang="zh-TW" altLang="en-US" dirty="0"/>
          </a:p>
        </p:txBody>
      </p:sp>
      <p:sp>
        <p:nvSpPr>
          <p:cNvPr id="2051" name="Rectangle 3"/>
          <p:cNvSpPr>
            <a:spLocks noGrp="1" noChangeArrowheads="1"/>
          </p:cNvSpPr>
          <p:nvPr>
            <p:ph type="subTitle" idx="1"/>
          </p:nvPr>
        </p:nvSpPr>
        <p:spPr/>
        <p:txBody>
          <a:bodyPr/>
          <a:lstStyle/>
          <a:p>
            <a:r>
              <a:rPr lang="en-US" altLang="zh-TW" dirty="0"/>
              <a:t>Joseph Deng</a:t>
            </a:r>
            <a:endParaRPr lang="zh-TW" altLang="en-US" dirty="0"/>
          </a:p>
          <a:p>
            <a:r>
              <a:rPr lang="en-US" altLang="zh-TW" dirty="0"/>
              <a:t>josephdeng@g2.usc.edu.tw</a:t>
            </a:r>
          </a:p>
        </p:txBody>
      </p:sp>
      <p:sp>
        <p:nvSpPr>
          <p:cNvPr id="6" name="Rectangle 16"/>
          <p:cNvSpPr>
            <a:spLocks noGrp="1" noChangeArrowheads="1"/>
          </p:cNvSpPr>
          <p:nvPr>
            <p:ph type="sldNum" sz="quarter" idx="12"/>
          </p:nvPr>
        </p:nvSpPr>
        <p:spPr/>
        <p:txBody>
          <a:bodyPr/>
          <a:lstStyle/>
          <a:p>
            <a:fld id="{206ADF68-3803-4CF3-9916-FA3C4404E545}" type="slidenum">
              <a:rPr lang="en-US" altLang="zh-TW"/>
              <a:pPr/>
              <a:t>1</a:t>
            </a:fld>
            <a:endParaRPr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E7D9259-7B5C-4BF7-A92B-D1B20E7C827C}"/>
              </a:ext>
            </a:extLst>
          </p:cNvPr>
          <p:cNvSpPr>
            <a:spLocks noGrp="1" noChangeArrowheads="1"/>
          </p:cNvSpPr>
          <p:nvPr>
            <p:ph type="title"/>
          </p:nvPr>
        </p:nvSpPr>
        <p:spPr/>
        <p:txBody>
          <a:bodyPr/>
          <a:lstStyle/>
          <a:p>
            <a:r>
              <a:rPr lang="en-US" altLang="zh-TW" dirty="0"/>
              <a:t>Substitution Cipher (</a:t>
            </a:r>
            <a:r>
              <a:rPr lang="zh-TW" altLang="en-US" dirty="0"/>
              <a:t>替代密碼法</a:t>
            </a:r>
            <a:r>
              <a:rPr lang="en-US" altLang="zh-TW" dirty="0"/>
              <a:t>) </a:t>
            </a:r>
          </a:p>
        </p:txBody>
      </p:sp>
      <p:sp>
        <p:nvSpPr>
          <p:cNvPr id="98307" name="Rectangle 3">
            <a:extLst>
              <a:ext uri="{FF2B5EF4-FFF2-40B4-BE49-F238E27FC236}">
                <a16:creationId xmlns:a16="http://schemas.microsoft.com/office/drawing/2014/main" id="{E4372A1B-18C3-4BD7-B07A-A20E6238F7DC}"/>
              </a:ext>
            </a:extLst>
          </p:cNvPr>
          <p:cNvSpPr>
            <a:spLocks noGrp="1" noChangeArrowheads="1"/>
          </p:cNvSpPr>
          <p:nvPr>
            <p:ph idx="1"/>
          </p:nvPr>
        </p:nvSpPr>
        <p:spPr/>
        <p:txBody>
          <a:bodyPr rtlCol="0">
            <a:normAutofit/>
          </a:bodyPr>
          <a:lstStyle/>
          <a:p>
            <a:pPr>
              <a:defRPr/>
            </a:pPr>
            <a:r>
              <a:rPr lang="en-US" altLang="zh-TW" dirty="0"/>
              <a:t>Mono-alphabetic Substitution Cipher (</a:t>
            </a:r>
            <a:r>
              <a:rPr lang="zh-TW" altLang="en-US" dirty="0"/>
              <a:t>單一字元替代密碼法</a:t>
            </a:r>
            <a:r>
              <a:rPr lang="en-US" altLang="zh-TW" dirty="0"/>
              <a:t>) </a:t>
            </a:r>
          </a:p>
          <a:p>
            <a:pPr lvl="1">
              <a:defRPr/>
            </a:pPr>
            <a:r>
              <a:rPr lang="en-US" altLang="zh-TW" dirty="0"/>
              <a:t>Caesar Cipher (</a:t>
            </a:r>
            <a:r>
              <a:rPr lang="zh-TW" altLang="en-US" dirty="0"/>
              <a:t>凱撒密碼法</a:t>
            </a:r>
            <a:r>
              <a:rPr lang="en-US" altLang="zh-TW" dirty="0"/>
              <a:t>) </a:t>
            </a:r>
          </a:p>
          <a:p>
            <a:pPr lvl="2">
              <a:defRPr/>
            </a:pPr>
            <a:r>
              <a:rPr lang="en-US" altLang="zh-TW" dirty="0"/>
              <a:t>Caesar Shift Cipher</a:t>
            </a:r>
            <a:r>
              <a:rPr lang="zh-TW" altLang="en-US" dirty="0"/>
              <a:t>，</a:t>
            </a:r>
            <a:r>
              <a:rPr lang="en-US" altLang="zh-TW" dirty="0"/>
              <a:t>A-&gt;N, B-&gt;O, …</a:t>
            </a:r>
            <a:r>
              <a:rPr lang="zh-TW" altLang="en-US" dirty="0"/>
              <a:t> 跳</a:t>
            </a:r>
            <a:r>
              <a:rPr lang="en-US" altLang="zh-TW" dirty="0"/>
              <a:t>13</a:t>
            </a:r>
            <a:r>
              <a:rPr lang="zh-TW" altLang="en-US" dirty="0"/>
              <a:t>個字</a:t>
            </a:r>
            <a:endParaRPr lang="en-US" altLang="zh-TW" dirty="0"/>
          </a:p>
          <a:p>
            <a:pPr>
              <a:defRPr/>
            </a:pPr>
            <a:r>
              <a:rPr lang="en-US" altLang="zh-TW" dirty="0"/>
              <a:t>Codeword Substitution Cipher (</a:t>
            </a:r>
            <a:r>
              <a:rPr lang="zh-TW" altLang="en-US" dirty="0"/>
              <a:t>字碼替代密碼法</a:t>
            </a:r>
            <a:r>
              <a:rPr lang="en-US" altLang="zh-TW" dirty="0"/>
              <a:t>) </a:t>
            </a:r>
          </a:p>
          <a:p>
            <a:pPr eaLnBrk="1" fontAlgn="auto" hangingPunct="1">
              <a:spcAft>
                <a:spcPts val="0"/>
              </a:spcAft>
              <a:buFont typeface="Arial" pitchFamily="34" charset="0"/>
              <a:buChar char="•"/>
              <a:defRPr/>
            </a:pPr>
            <a:r>
              <a:rPr lang="en-US" altLang="zh-TW" dirty="0"/>
              <a:t>Cryptanalysis </a:t>
            </a:r>
            <a:r>
              <a:rPr lang="zh-TW" altLang="en-US" dirty="0"/>
              <a:t>密碼分析學：破解密碼</a:t>
            </a:r>
            <a:endParaRPr lang="en-US" altLang="zh-TW" dirty="0"/>
          </a:p>
          <a:p>
            <a:pPr lvl="1" eaLnBrk="1" fontAlgn="auto" hangingPunct="1">
              <a:spcAft>
                <a:spcPts val="0"/>
              </a:spcAft>
              <a:buFont typeface="Arial" pitchFamily="34" charset="0"/>
              <a:buChar char="–"/>
              <a:defRPr/>
            </a:pPr>
            <a:r>
              <a:rPr lang="en-US" altLang="zh-TW" dirty="0"/>
              <a:t>Frequency analysis </a:t>
            </a:r>
            <a:r>
              <a:rPr lang="zh-TW" altLang="en-US" dirty="0"/>
              <a:t>頻率分析法</a:t>
            </a:r>
            <a:endParaRPr lang="en-US" altLang="zh-TW" dirty="0"/>
          </a:p>
          <a:p>
            <a:pPr lvl="1" eaLnBrk="1" fontAlgn="auto" hangingPunct="1">
              <a:spcAft>
                <a:spcPts val="0"/>
              </a:spcAft>
              <a:buFont typeface="Arial" pitchFamily="34" charset="0"/>
              <a:buChar char="–"/>
              <a:defRPr/>
            </a:pPr>
            <a:r>
              <a:rPr lang="zh-TW" altLang="en-US" dirty="0"/>
              <a:t>最常出現的英文字母：</a:t>
            </a:r>
            <a:r>
              <a:rPr lang="en-US" altLang="zh-TW" dirty="0"/>
              <a:t>E, T, THE, I, YOU</a:t>
            </a:r>
          </a:p>
          <a:p>
            <a:pPr>
              <a:defRPr/>
            </a:pPr>
            <a:endParaRPr lang="en-US" altLang="zh-TW" b="0" i="0" dirty="0">
              <a:solidFill>
                <a:srgbClr val="000000"/>
              </a:solidFill>
              <a:effectLst/>
              <a:latin typeface="Linux Libertine"/>
            </a:endParaRPr>
          </a:p>
          <a:p>
            <a:pPr lvl="1">
              <a:defRPr/>
            </a:pPr>
            <a:endParaRPr lang="en-US" altLang="zh-TW" dirty="0"/>
          </a:p>
        </p:txBody>
      </p:sp>
      <p:sp>
        <p:nvSpPr>
          <p:cNvPr id="5" name="投影片編號版面配置區 4">
            <a:extLst>
              <a:ext uri="{FF2B5EF4-FFF2-40B4-BE49-F238E27FC236}">
                <a16:creationId xmlns:a16="http://schemas.microsoft.com/office/drawing/2014/main" id="{21BAF2E1-44E8-4690-9551-ECE650C0D014}"/>
              </a:ext>
            </a:extLst>
          </p:cNvPr>
          <p:cNvSpPr>
            <a:spLocks noGrp="1"/>
          </p:cNvSpPr>
          <p:nvPr>
            <p:ph type="sldNum" sz="quarter" idx="12"/>
          </p:nvPr>
        </p:nvSpPr>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CA749A92-B6A1-4F04-89E8-B3A6EBDC05DA}" type="slidenum">
              <a:rPr lang="en-US" altLang="zh-TW">
                <a:solidFill>
                  <a:srgbClr val="898989"/>
                </a:solidFill>
              </a:rPr>
              <a:pPr eaLnBrk="1" hangingPunct="1"/>
              <a:t>10</a:t>
            </a:fld>
            <a:endParaRPr lang="en-US" altLang="zh-TW">
              <a:solidFill>
                <a:srgbClr val="898989"/>
              </a:solidFill>
            </a:endParaRPr>
          </a:p>
        </p:txBody>
      </p:sp>
      <p:pic>
        <p:nvPicPr>
          <p:cNvPr id="3" name="圖片 2">
            <a:extLst>
              <a:ext uri="{FF2B5EF4-FFF2-40B4-BE49-F238E27FC236}">
                <a16:creationId xmlns:a16="http://schemas.microsoft.com/office/drawing/2014/main" id="{4E508740-DB46-4726-BAAD-6CAFD884EC59}"/>
              </a:ext>
            </a:extLst>
          </p:cNvPr>
          <p:cNvPicPr>
            <a:picLocks noChangeAspect="1"/>
          </p:cNvPicPr>
          <p:nvPr/>
        </p:nvPicPr>
        <p:blipFill>
          <a:blip r:embed="rId3"/>
          <a:stretch>
            <a:fillRect/>
          </a:stretch>
        </p:blipFill>
        <p:spPr>
          <a:xfrm>
            <a:off x="7176120" y="3700151"/>
            <a:ext cx="3935105" cy="247998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TW" dirty="0"/>
              <a:t>Caesar Cipher(</a:t>
            </a:r>
            <a:r>
              <a:rPr lang="zh-TW" altLang="en-US" dirty="0"/>
              <a:t>凱撒密碼法</a:t>
            </a:r>
            <a:r>
              <a:rPr lang="en-US" altLang="zh-TW" dirty="0"/>
              <a:t>) </a:t>
            </a:r>
          </a:p>
        </p:txBody>
      </p:sp>
      <p:sp>
        <p:nvSpPr>
          <p:cNvPr id="116" name="投影片編號版面配置區 4"/>
          <p:cNvSpPr>
            <a:spLocks noGrp="1"/>
          </p:cNvSpPr>
          <p:nvPr>
            <p:ph type="sldNum" sz="quarter" idx="12"/>
          </p:nvPr>
        </p:nvSpPr>
        <p:spPr/>
        <p:txBody>
          <a:bodyPr/>
          <a:lstStyle/>
          <a:p>
            <a:fld id="{503BC399-A143-4ED2-ADF7-398D291FE370}" type="slidenum">
              <a:rPr lang="en-US" altLang="zh-TW"/>
              <a:pPr/>
              <a:t>11</a:t>
            </a:fld>
            <a:endParaRPr lang="en-US" altLang="zh-TW"/>
          </a:p>
        </p:txBody>
      </p:sp>
      <p:sp>
        <p:nvSpPr>
          <p:cNvPr id="18548" name="矩形 5"/>
          <p:cNvSpPr>
            <a:spLocks noChangeArrowheads="1"/>
          </p:cNvSpPr>
          <p:nvPr/>
        </p:nvSpPr>
        <p:spPr bwMode="auto">
          <a:xfrm>
            <a:off x="2166938" y="5643564"/>
            <a:ext cx="2560316" cy="461665"/>
          </a:xfrm>
          <a:prstGeom prst="rect">
            <a:avLst/>
          </a:prstGeom>
          <a:noFill/>
          <a:ln w="9525">
            <a:noFill/>
            <a:miter lim="800000"/>
            <a:headEnd/>
            <a:tailEnd/>
          </a:ln>
        </p:spPr>
        <p:txBody>
          <a:bodyPr wrap="none">
            <a:spAutoFit/>
          </a:bodyPr>
          <a:lstStyle/>
          <a:p>
            <a:r>
              <a:rPr lang="zh-TW" altLang="en-US" sz="2400" dirty="0"/>
              <a:t>只有 </a:t>
            </a:r>
            <a:r>
              <a:rPr lang="en-US" altLang="zh-TW" sz="2400" dirty="0"/>
              <a:t>26 </a:t>
            </a:r>
            <a:r>
              <a:rPr lang="zh-TW" altLang="en-US" sz="2400" dirty="0"/>
              <a:t>種變化！</a:t>
            </a:r>
          </a:p>
        </p:txBody>
      </p:sp>
      <p:sp>
        <p:nvSpPr>
          <p:cNvPr id="6" name="內容版面配置區 5">
            <a:extLst>
              <a:ext uri="{FF2B5EF4-FFF2-40B4-BE49-F238E27FC236}">
                <a16:creationId xmlns:a16="http://schemas.microsoft.com/office/drawing/2014/main" id="{25DDCD51-1E37-4966-8524-F548225BB42E}"/>
              </a:ext>
            </a:extLst>
          </p:cNvPr>
          <p:cNvSpPr>
            <a:spLocks noGrp="1"/>
          </p:cNvSpPr>
          <p:nvPr>
            <p:ph idx="1"/>
          </p:nvPr>
        </p:nvSpPr>
        <p:spPr/>
        <p:txBody>
          <a:bodyPr/>
          <a:lstStyle/>
          <a:p>
            <a:r>
              <a:rPr lang="zh-TW" altLang="en-US" sz="2800" dirty="0"/>
              <a:t>如果現在要傳送一則訊息：</a:t>
            </a:r>
            <a:br>
              <a:rPr lang="en-US" altLang="zh-TW" sz="2800" dirty="0"/>
            </a:br>
            <a:r>
              <a:rPr lang="en-US" altLang="zh-TW" sz="2800" dirty="0"/>
              <a:t>THIS  IS A  KIND OF CAESAR CIPHER</a:t>
            </a:r>
            <a:endParaRPr lang="zh-TW" altLang="en-US" sz="2800" dirty="0"/>
          </a:p>
          <a:p>
            <a:r>
              <a:rPr lang="zh-TW" altLang="en-US" sz="2800" dirty="0"/>
              <a:t>依字元對照表，其中</a:t>
            </a:r>
            <a:r>
              <a:rPr lang="en-US" altLang="zh-TW" sz="2800" dirty="0"/>
              <a:t>T</a:t>
            </a:r>
            <a:r>
              <a:rPr lang="zh-TW" altLang="en-US" sz="2800" dirty="0"/>
              <a:t>被替換成</a:t>
            </a:r>
            <a:r>
              <a:rPr lang="en-US" altLang="zh-TW" sz="2800" dirty="0"/>
              <a:t>W</a:t>
            </a:r>
            <a:r>
              <a:rPr lang="zh-TW" altLang="en-US" sz="2800" dirty="0"/>
              <a:t>、</a:t>
            </a:r>
            <a:r>
              <a:rPr lang="en-US" altLang="zh-TW" sz="2800" dirty="0"/>
              <a:t>H</a:t>
            </a:r>
            <a:r>
              <a:rPr lang="zh-TW" altLang="en-US" sz="2800" dirty="0"/>
              <a:t>被替換成</a:t>
            </a:r>
            <a:r>
              <a:rPr lang="en-US" altLang="zh-TW" sz="2800" dirty="0"/>
              <a:t>K</a:t>
            </a:r>
            <a:r>
              <a:rPr lang="zh-TW" altLang="en-US" sz="2800" dirty="0"/>
              <a:t>，以此類推。 </a:t>
            </a:r>
          </a:p>
          <a:p>
            <a:r>
              <a:rPr lang="zh-TW" altLang="en-US" sz="2800" dirty="0"/>
              <a:t>經過加密過後的訊息如又所示：</a:t>
            </a:r>
            <a:br>
              <a:rPr lang="en-US" altLang="zh-TW" sz="2800" dirty="0"/>
            </a:br>
            <a:r>
              <a:rPr lang="en-US" altLang="zh-TW" sz="2800" dirty="0"/>
              <a:t>WKLV LV D NLQG RI FDHVDU FLSKHU</a:t>
            </a:r>
            <a:endParaRPr lang="zh-TW" altLang="en-US" sz="2800" dirty="0"/>
          </a:p>
          <a:p>
            <a:endParaRPr lang="zh-TW" altLang="en-US" dirty="0"/>
          </a:p>
        </p:txBody>
      </p:sp>
      <p:graphicFrame>
        <p:nvGraphicFramePr>
          <p:cNvPr id="12" name="Group 292">
            <a:extLst>
              <a:ext uri="{FF2B5EF4-FFF2-40B4-BE49-F238E27FC236}">
                <a16:creationId xmlns:a16="http://schemas.microsoft.com/office/drawing/2014/main" id="{46146F06-01F8-4391-8895-9A491BA949A3}"/>
              </a:ext>
            </a:extLst>
          </p:cNvPr>
          <p:cNvGraphicFramePr>
            <a:graphicFrameLocks/>
          </p:cNvGraphicFramePr>
          <p:nvPr>
            <p:extLst>
              <p:ext uri="{D42A27DB-BD31-4B8C-83A1-F6EECF244321}">
                <p14:modId xmlns:p14="http://schemas.microsoft.com/office/powerpoint/2010/main" val="3971611575"/>
              </p:ext>
            </p:extLst>
          </p:nvPr>
        </p:nvGraphicFramePr>
        <p:xfrm>
          <a:off x="1055440" y="4160475"/>
          <a:ext cx="8424862" cy="1428765"/>
        </p:xfrm>
        <a:graphic>
          <a:graphicData uri="http://schemas.openxmlformats.org/drawingml/2006/table">
            <a:tbl>
              <a:tblPr/>
              <a:tblGrid>
                <a:gridCol w="323850">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3850">
                  <a:extLst>
                    <a:ext uri="{9D8B030D-6E8A-4147-A177-3AD203B41FA5}">
                      <a16:colId xmlns:a16="http://schemas.microsoft.com/office/drawing/2014/main" val="20002"/>
                    </a:ext>
                  </a:extLst>
                </a:gridCol>
                <a:gridCol w="323850">
                  <a:extLst>
                    <a:ext uri="{9D8B030D-6E8A-4147-A177-3AD203B41FA5}">
                      <a16:colId xmlns:a16="http://schemas.microsoft.com/office/drawing/2014/main" val="20003"/>
                    </a:ext>
                  </a:extLst>
                </a:gridCol>
                <a:gridCol w="325437">
                  <a:extLst>
                    <a:ext uri="{9D8B030D-6E8A-4147-A177-3AD203B41FA5}">
                      <a16:colId xmlns:a16="http://schemas.microsoft.com/office/drawing/2014/main" val="20004"/>
                    </a:ext>
                  </a:extLst>
                </a:gridCol>
                <a:gridCol w="323850">
                  <a:extLst>
                    <a:ext uri="{9D8B030D-6E8A-4147-A177-3AD203B41FA5}">
                      <a16:colId xmlns:a16="http://schemas.microsoft.com/office/drawing/2014/main" val="20005"/>
                    </a:ext>
                  </a:extLst>
                </a:gridCol>
                <a:gridCol w="323850">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gridCol w="323850">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323850">
                  <a:extLst>
                    <a:ext uri="{9D8B030D-6E8A-4147-A177-3AD203B41FA5}">
                      <a16:colId xmlns:a16="http://schemas.microsoft.com/office/drawing/2014/main" val="20010"/>
                    </a:ext>
                  </a:extLst>
                </a:gridCol>
                <a:gridCol w="323850">
                  <a:extLst>
                    <a:ext uri="{9D8B030D-6E8A-4147-A177-3AD203B41FA5}">
                      <a16:colId xmlns:a16="http://schemas.microsoft.com/office/drawing/2014/main" val="20011"/>
                    </a:ext>
                  </a:extLst>
                </a:gridCol>
                <a:gridCol w="325438">
                  <a:extLst>
                    <a:ext uri="{9D8B030D-6E8A-4147-A177-3AD203B41FA5}">
                      <a16:colId xmlns:a16="http://schemas.microsoft.com/office/drawing/2014/main" val="20012"/>
                    </a:ext>
                  </a:extLst>
                </a:gridCol>
                <a:gridCol w="323850">
                  <a:extLst>
                    <a:ext uri="{9D8B030D-6E8A-4147-A177-3AD203B41FA5}">
                      <a16:colId xmlns:a16="http://schemas.microsoft.com/office/drawing/2014/main" val="20013"/>
                    </a:ext>
                  </a:extLst>
                </a:gridCol>
                <a:gridCol w="323850">
                  <a:extLst>
                    <a:ext uri="{9D8B030D-6E8A-4147-A177-3AD203B41FA5}">
                      <a16:colId xmlns:a16="http://schemas.microsoft.com/office/drawing/2014/main" val="20014"/>
                    </a:ext>
                  </a:extLst>
                </a:gridCol>
                <a:gridCol w="323850">
                  <a:extLst>
                    <a:ext uri="{9D8B030D-6E8A-4147-A177-3AD203B41FA5}">
                      <a16:colId xmlns:a16="http://schemas.microsoft.com/office/drawing/2014/main" val="20015"/>
                    </a:ext>
                  </a:extLst>
                </a:gridCol>
                <a:gridCol w="323850">
                  <a:extLst>
                    <a:ext uri="{9D8B030D-6E8A-4147-A177-3AD203B41FA5}">
                      <a16:colId xmlns:a16="http://schemas.microsoft.com/office/drawing/2014/main" val="20016"/>
                    </a:ext>
                  </a:extLst>
                </a:gridCol>
                <a:gridCol w="323850">
                  <a:extLst>
                    <a:ext uri="{9D8B030D-6E8A-4147-A177-3AD203B41FA5}">
                      <a16:colId xmlns:a16="http://schemas.microsoft.com/office/drawing/2014/main" val="20017"/>
                    </a:ext>
                  </a:extLst>
                </a:gridCol>
                <a:gridCol w="323850">
                  <a:extLst>
                    <a:ext uri="{9D8B030D-6E8A-4147-A177-3AD203B41FA5}">
                      <a16:colId xmlns:a16="http://schemas.microsoft.com/office/drawing/2014/main" val="20018"/>
                    </a:ext>
                  </a:extLst>
                </a:gridCol>
                <a:gridCol w="323850">
                  <a:extLst>
                    <a:ext uri="{9D8B030D-6E8A-4147-A177-3AD203B41FA5}">
                      <a16:colId xmlns:a16="http://schemas.microsoft.com/office/drawing/2014/main" val="20019"/>
                    </a:ext>
                  </a:extLst>
                </a:gridCol>
                <a:gridCol w="323850">
                  <a:extLst>
                    <a:ext uri="{9D8B030D-6E8A-4147-A177-3AD203B41FA5}">
                      <a16:colId xmlns:a16="http://schemas.microsoft.com/office/drawing/2014/main" val="20020"/>
                    </a:ext>
                  </a:extLst>
                </a:gridCol>
                <a:gridCol w="325437">
                  <a:extLst>
                    <a:ext uri="{9D8B030D-6E8A-4147-A177-3AD203B41FA5}">
                      <a16:colId xmlns:a16="http://schemas.microsoft.com/office/drawing/2014/main" val="20021"/>
                    </a:ext>
                  </a:extLst>
                </a:gridCol>
                <a:gridCol w="323850">
                  <a:extLst>
                    <a:ext uri="{9D8B030D-6E8A-4147-A177-3AD203B41FA5}">
                      <a16:colId xmlns:a16="http://schemas.microsoft.com/office/drawing/2014/main" val="20022"/>
                    </a:ext>
                  </a:extLst>
                </a:gridCol>
                <a:gridCol w="323850">
                  <a:extLst>
                    <a:ext uri="{9D8B030D-6E8A-4147-A177-3AD203B41FA5}">
                      <a16:colId xmlns:a16="http://schemas.microsoft.com/office/drawing/2014/main" val="20023"/>
                    </a:ext>
                  </a:extLst>
                </a:gridCol>
                <a:gridCol w="323850">
                  <a:extLst>
                    <a:ext uri="{9D8B030D-6E8A-4147-A177-3AD203B41FA5}">
                      <a16:colId xmlns:a16="http://schemas.microsoft.com/office/drawing/2014/main" val="20024"/>
                    </a:ext>
                  </a:extLst>
                </a:gridCol>
                <a:gridCol w="323850">
                  <a:extLst>
                    <a:ext uri="{9D8B030D-6E8A-4147-A177-3AD203B41FA5}">
                      <a16:colId xmlns:a16="http://schemas.microsoft.com/office/drawing/2014/main" val="20025"/>
                    </a:ext>
                  </a:extLst>
                </a:gridCol>
              </a:tblGrid>
              <a:tr h="7149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A</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B</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C</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D</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E</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F</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G</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H</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I</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J</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K</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L</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M</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N</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O</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P</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Q</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R</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S</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T</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U</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V</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W</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X</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Y</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000000"/>
                          </a:solidFill>
                          <a:effectLst/>
                          <a:latin typeface="Arial" pitchFamily="34" charset="0"/>
                          <a:ea typeface="標楷體" pitchFamily="65" charset="-120"/>
                          <a:cs typeface="Arial" pitchFamily="34" charset="0"/>
                        </a:rPr>
                        <a:t>Z</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extLst>
                  <a:ext uri="{0D108BD9-81ED-4DB2-BD59-A6C34878D82A}">
                    <a16:rowId xmlns:a16="http://schemas.microsoft.com/office/drawing/2014/main" val="10000"/>
                  </a:ext>
                </a:extLst>
              </a:tr>
              <a:tr h="7138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D</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E</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F</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G</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H</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I</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J</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K</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L</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M</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N</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O</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P</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Q</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R</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S</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T</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U</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V</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W</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X</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Y</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Z</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A</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a:ln>
                            <a:noFill/>
                          </a:ln>
                          <a:solidFill>
                            <a:srgbClr val="000000"/>
                          </a:solidFill>
                          <a:effectLst/>
                          <a:latin typeface="Arial" pitchFamily="34" charset="0"/>
                          <a:ea typeface="標楷體" pitchFamily="65" charset="-120"/>
                          <a:cs typeface="Arial" pitchFamily="34" charset="0"/>
                        </a:rPr>
                        <a:t>B</a:t>
                      </a:r>
                      <a:endParaRPr kumimoji="1" lang="en-US" altLang="zh-TW" sz="1600" b="0" i="0" u="none" strike="noStrike" cap="none" normalizeH="0" baseline="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rgbClr val="000000"/>
                          </a:solidFill>
                          <a:effectLst/>
                          <a:latin typeface="Arial" pitchFamily="34" charset="0"/>
                          <a:ea typeface="標楷體" pitchFamily="65" charset="-120"/>
                          <a:cs typeface="Arial" pitchFamily="34" charset="0"/>
                        </a:rPr>
                        <a:t>C</a:t>
                      </a:r>
                      <a:endParaRPr kumimoji="1" lang="en-US" altLang="zh-TW" sz="1600" b="0" i="0" u="none" strike="noStrike" cap="none" normalizeH="0" baseline="0" dirty="0">
                        <a:ln>
                          <a:noFill/>
                        </a:ln>
                        <a:solidFill>
                          <a:schemeClr val="tx1"/>
                        </a:solidFill>
                        <a:effectLst/>
                        <a:latin typeface="Arial" pitchFamily="34" charset="0"/>
                        <a:ea typeface="標楷體" pitchFamily="65" charset="-120"/>
                        <a:cs typeface="Arial" pitchFamily="34" charset="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Substitution Cipher</a:t>
            </a:r>
            <a:endParaRPr lang="zh-TW" altLang="en-US" dirty="0"/>
          </a:p>
        </p:txBody>
      </p:sp>
      <p:sp>
        <p:nvSpPr>
          <p:cNvPr id="3" name="內容版面配置區 2"/>
          <p:cNvSpPr>
            <a:spLocks noGrp="1"/>
          </p:cNvSpPr>
          <p:nvPr>
            <p:ph idx="1"/>
          </p:nvPr>
        </p:nvSpPr>
        <p:spPr/>
        <p:txBody>
          <a:bodyPr/>
          <a:lstStyle/>
          <a:p>
            <a:r>
              <a:rPr lang="en-US" altLang="zh-TW" dirty="0"/>
              <a:t>Caesar Cipher</a:t>
            </a:r>
            <a:r>
              <a:rPr lang="zh-TW" altLang="en-US" dirty="0"/>
              <a:t>移動</a:t>
            </a:r>
            <a:r>
              <a:rPr lang="en-US" altLang="zh-TW" dirty="0"/>
              <a:t>3</a:t>
            </a:r>
            <a:r>
              <a:rPr lang="zh-TW" altLang="en-US" dirty="0"/>
              <a:t>位：</a:t>
            </a:r>
            <a:endParaRPr lang="en-US" altLang="zh-TW" dirty="0"/>
          </a:p>
          <a:p>
            <a:pPr lvl="1"/>
            <a:endParaRPr lang="en-US" altLang="zh-TW" dirty="0"/>
          </a:p>
          <a:p>
            <a:pPr lvl="1"/>
            <a:endParaRPr lang="en-US" altLang="zh-TW" dirty="0"/>
          </a:p>
          <a:p>
            <a:endParaRPr lang="en-US" altLang="zh-TW" dirty="0"/>
          </a:p>
          <a:p>
            <a:endParaRPr lang="en-US" altLang="zh-TW" dirty="0"/>
          </a:p>
          <a:p>
            <a:r>
              <a:rPr lang="zh-TW" altLang="en-US" dirty="0"/>
              <a:t>使用攪亂 </a:t>
            </a:r>
            <a:r>
              <a:rPr lang="en-US" altLang="zh-TW" dirty="0"/>
              <a:t>(</a:t>
            </a:r>
            <a:r>
              <a:rPr lang="zh-TW" altLang="en-US" dirty="0"/>
              <a:t>但固定</a:t>
            </a:r>
            <a:r>
              <a:rPr lang="en-US" altLang="zh-TW" dirty="0"/>
              <a:t>)</a:t>
            </a:r>
            <a:r>
              <a:rPr lang="zh-TW" altLang="en-US" dirty="0"/>
              <a:t> 的替換表加密，較難以觀察法找到規則性：</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195346D8-AC81-47CC-9827-66C1911DA9F3}" type="slidenum">
              <a:rPr lang="en-US" altLang="zh-TW" smtClean="0"/>
              <a:pPr/>
              <a:t>12</a:t>
            </a:fld>
            <a:endParaRPr lang="en-US" altLang="zh-TW"/>
          </a:p>
        </p:txBody>
      </p:sp>
      <p:grpSp>
        <p:nvGrpSpPr>
          <p:cNvPr id="12" name="群組 11"/>
          <p:cNvGrpSpPr/>
          <p:nvPr/>
        </p:nvGrpSpPr>
        <p:grpSpPr>
          <a:xfrm>
            <a:off x="3384776" y="2423738"/>
            <a:ext cx="4565573" cy="1437310"/>
            <a:chOff x="1428728" y="2500306"/>
            <a:chExt cx="3857652" cy="1214446"/>
          </a:xfrm>
        </p:grpSpPr>
        <p:sp>
          <p:nvSpPr>
            <p:cNvPr id="13" name="圓角矩形 12"/>
            <p:cNvSpPr/>
            <p:nvPr/>
          </p:nvSpPr>
          <p:spPr>
            <a:xfrm>
              <a:off x="1428728" y="2500306"/>
              <a:ext cx="2428892"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A</a:t>
              </a:r>
              <a:r>
                <a:rPr lang="zh-TW" altLang="en-US" sz="2000" dirty="0">
                  <a:latin typeface="Calibri" pitchFamily="34" charset="0"/>
                </a:rPr>
                <a:t> </a:t>
              </a:r>
              <a:r>
                <a:rPr lang="en-US" altLang="zh-TW" sz="2000" dirty="0">
                  <a:latin typeface="Calibri" pitchFamily="34" charset="0"/>
                </a:rPr>
                <a:t>B</a:t>
              </a:r>
              <a:r>
                <a:rPr lang="zh-TW" altLang="en-US" sz="2000" dirty="0">
                  <a:latin typeface="Calibri" pitchFamily="34" charset="0"/>
                </a:rPr>
                <a:t> </a:t>
              </a:r>
              <a:r>
                <a:rPr lang="en-US" altLang="zh-TW" sz="2000" dirty="0">
                  <a:latin typeface="Calibri" pitchFamily="34" charset="0"/>
                </a:rPr>
                <a:t>C</a:t>
              </a:r>
              <a:r>
                <a:rPr lang="zh-TW" altLang="en-US" sz="2000" dirty="0">
                  <a:latin typeface="Calibri" pitchFamily="34" charset="0"/>
                </a:rPr>
                <a:t> </a:t>
              </a:r>
              <a:r>
                <a:rPr lang="en-US" altLang="zh-TW" sz="2000" dirty="0">
                  <a:latin typeface="Calibri" pitchFamily="34" charset="0"/>
                </a:rPr>
                <a:t>D</a:t>
              </a:r>
              <a:r>
                <a:rPr lang="zh-TW" altLang="en-US" sz="2000" dirty="0">
                  <a:latin typeface="Calibri" pitchFamily="34" charset="0"/>
                </a:rPr>
                <a:t> </a:t>
              </a:r>
              <a:r>
                <a:rPr lang="en-US" altLang="zh-TW" sz="2000" dirty="0">
                  <a:latin typeface="Calibri" pitchFamily="34" charset="0"/>
                </a:rPr>
                <a:t>E</a:t>
              </a:r>
              <a:r>
                <a:rPr lang="zh-TW" altLang="en-US" sz="2000" dirty="0">
                  <a:latin typeface="Calibri" pitchFamily="34" charset="0"/>
                </a:rPr>
                <a:t> </a:t>
              </a:r>
              <a:r>
                <a:rPr lang="en-US" altLang="zh-TW" sz="2000" dirty="0">
                  <a:latin typeface="Calibri" pitchFamily="34" charset="0"/>
                </a:rPr>
                <a:t>F</a:t>
              </a:r>
              <a:r>
                <a:rPr lang="zh-TW" altLang="en-US" sz="2000" dirty="0">
                  <a:latin typeface="Calibri" pitchFamily="34" charset="0"/>
                </a:rPr>
                <a:t> </a:t>
              </a:r>
              <a:r>
                <a:rPr lang="en-US" altLang="zh-TW" sz="2000" dirty="0">
                  <a:latin typeface="Calibri" pitchFamily="34" charset="0"/>
                </a:rPr>
                <a:t>G</a:t>
              </a:r>
              <a:r>
                <a:rPr lang="zh-TW" altLang="en-US" sz="2000" dirty="0">
                  <a:latin typeface="Calibri" pitchFamily="34" charset="0"/>
                </a:rPr>
                <a:t> </a:t>
              </a:r>
              <a:r>
                <a:rPr lang="en-US" altLang="zh-TW" sz="2000" dirty="0">
                  <a:latin typeface="Calibri" pitchFamily="34" charset="0"/>
                </a:rPr>
                <a:t>H</a:t>
              </a:r>
              <a:r>
                <a:rPr lang="zh-TW" altLang="en-US" sz="2000" dirty="0">
                  <a:latin typeface="Calibri" pitchFamily="34" charset="0"/>
                </a:rPr>
                <a:t> </a:t>
              </a:r>
              <a:r>
                <a:rPr lang="en-US" altLang="zh-TW" sz="2000" dirty="0">
                  <a:latin typeface="Calibri" pitchFamily="34" charset="0"/>
                </a:rPr>
                <a:t>I</a:t>
              </a:r>
              <a:endParaRPr lang="zh-TW" altLang="en-US" sz="2000" dirty="0">
                <a:latin typeface="Calibri" pitchFamily="34" charset="0"/>
              </a:endParaRPr>
            </a:p>
          </p:txBody>
        </p:sp>
        <p:sp>
          <p:nvSpPr>
            <p:cNvPr id="14" name="圓角矩形 13"/>
            <p:cNvSpPr/>
            <p:nvPr/>
          </p:nvSpPr>
          <p:spPr>
            <a:xfrm>
              <a:off x="1428728" y="3357562"/>
              <a:ext cx="2428892"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D</a:t>
              </a:r>
              <a:r>
                <a:rPr lang="zh-TW" altLang="en-US" sz="2000" dirty="0">
                  <a:latin typeface="Calibri" pitchFamily="34" charset="0"/>
                </a:rPr>
                <a:t> </a:t>
              </a:r>
              <a:r>
                <a:rPr lang="en-US" altLang="zh-TW" sz="2000" dirty="0">
                  <a:latin typeface="Calibri" pitchFamily="34" charset="0"/>
                </a:rPr>
                <a:t>E F G H I J K L</a:t>
              </a:r>
              <a:endParaRPr lang="zh-TW" altLang="en-US" sz="2000" dirty="0">
                <a:latin typeface="Calibri" pitchFamily="34" charset="0"/>
              </a:endParaRPr>
            </a:p>
          </p:txBody>
        </p:sp>
        <p:sp>
          <p:nvSpPr>
            <p:cNvPr id="15" name="向下箭號 14"/>
            <p:cNvSpPr/>
            <p:nvPr/>
          </p:nvSpPr>
          <p:spPr>
            <a:xfrm>
              <a:off x="2428860" y="2928934"/>
              <a:ext cx="428628" cy="35719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2000">
                <a:latin typeface="Calibri" pitchFamily="34" charset="0"/>
              </a:endParaRPr>
            </a:p>
          </p:txBody>
        </p:sp>
        <p:sp>
          <p:nvSpPr>
            <p:cNvPr id="16" name="圓角矩形 15"/>
            <p:cNvSpPr/>
            <p:nvPr/>
          </p:nvSpPr>
          <p:spPr>
            <a:xfrm>
              <a:off x="4357686" y="2500306"/>
              <a:ext cx="92869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CAGE</a:t>
              </a:r>
              <a:endParaRPr lang="zh-TW" altLang="en-US" sz="2000" dirty="0">
                <a:latin typeface="Calibri" pitchFamily="34" charset="0"/>
              </a:endParaRPr>
            </a:p>
          </p:txBody>
        </p:sp>
        <p:sp>
          <p:nvSpPr>
            <p:cNvPr id="17" name="圓角矩形 16"/>
            <p:cNvSpPr/>
            <p:nvPr/>
          </p:nvSpPr>
          <p:spPr>
            <a:xfrm>
              <a:off x="4357686" y="3357562"/>
              <a:ext cx="92869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FDJH</a:t>
              </a:r>
              <a:endParaRPr lang="zh-TW" altLang="en-US" sz="2000" dirty="0">
                <a:latin typeface="Calibri" pitchFamily="34" charset="0"/>
              </a:endParaRPr>
            </a:p>
          </p:txBody>
        </p:sp>
        <p:sp>
          <p:nvSpPr>
            <p:cNvPr id="18" name="向下箭號 17"/>
            <p:cNvSpPr/>
            <p:nvPr/>
          </p:nvSpPr>
          <p:spPr>
            <a:xfrm>
              <a:off x="4643438" y="2928934"/>
              <a:ext cx="428628" cy="35719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2000">
                <a:latin typeface="Calibri" pitchFamily="34" charset="0"/>
              </a:endParaRPr>
            </a:p>
          </p:txBody>
        </p:sp>
      </p:grpSp>
      <p:grpSp>
        <p:nvGrpSpPr>
          <p:cNvPr id="19" name="群組 18"/>
          <p:cNvGrpSpPr/>
          <p:nvPr/>
        </p:nvGrpSpPr>
        <p:grpSpPr>
          <a:xfrm>
            <a:off x="3384776" y="4938396"/>
            <a:ext cx="4583432" cy="1442932"/>
            <a:chOff x="1428728" y="4572008"/>
            <a:chExt cx="3857652" cy="1214446"/>
          </a:xfrm>
        </p:grpSpPr>
        <p:sp>
          <p:nvSpPr>
            <p:cNvPr id="20" name="圓角矩形 19"/>
            <p:cNvSpPr/>
            <p:nvPr/>
          </p:nvSpPr>
          <p:spPr>
            <a:xfrm>
              <a:off x="1428728" y="4572008"/>
              <a:ext cx="2428892"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A</a:t>
              </a:r>
              <a:r>
                <a:rPr lang="zh-TW" altLang="en-US" sz="2000" dirty="0">
                  <a:latin typeface="Calibri" pitchFamily="34" charset="0"/>
                </a:rPr>
                <a:t> </a:t>
              </a:r>
              <a:r>
                <a:rPr lang="en-US" altLang="zh-TW" sz="2000" dirty="0">
                  <a:latin typeface="Calibri" pitchFamily="34" charset="0"/>
                </a:rPr>
                <a:t>B</a:t>
              </a:r>
              <a:r>
                <a:rPr lang="zh-TW" altLang="en-US" sz="2000" dirty="0">
                  <a:latin typeface="Calibri" pitchFamily="34" charset="0"/>
                </a:rPr>
                <a:t> </a:t>
              </a:r>
              <a:r>
                <a:rPr lang="en-US" altLang="zh-TW" sz="2000" dirty="0">
                  <a:latin typeface="Calibri" pitchFamily="34" charset="0"/>
                </a:rPr>
                <a:t>C</a:t>
              </a:r>
              <a:r>
                <a:rPr lang="zh-TW" altLang="en-US" sz="2000" dirty="0">
                  <a:latin typeface="Calibri" pitchFamily="34" charset="0"/>
                </a:rPr>
                <a:t> </a:t>
              </a:r>
              <a:r>
                <a:rPr lang="en-US" altLang="zh-TW" sz="2000" dirty="0">
                  <a:latin typeface="Calibri" pitchFamily="34" charset="0"/>
                </a:rPr>
                <a:t>D</a:t>
              </a:r>
              <a:r>
                <a:rPr lang="zh-TW" altLang="en-US" sz="2000" dirty="0">
                  <a:latin typeface="Calibri" pitchFamily="34" charset="0"/>
                </a:rPr>
                <a:t> </a:t>
              </a:r>
              <a:r>
                <a:rPr lang="en-US" altLang="zh-TW" sz="2000" dirty="0">
                  <a:latin typeface="Calibri" pitchFamily="34" charset="0"/>
                </a:rPr>
                <a:t>E</a:t>
              </a:r>
              <a:r>
                <a:rPr lang="zh-TW" altLang="en-US" sz="2000" dirty="0">
                  <a:latin typeface="Calibri" pitchFamily="34" charset="0"/>
                </a:rPr>
                <a:t> </a:t>
              </a:r>
              <a:r>
                <a:rPr lang="en-US" altLang="zh-TW" sz="2000" dirty="0">
                  <a:latin typeface="Calibri" pitchFamily="34" charset="0"/>
                </a:rPr>
                <a:t>F</a:t>
              </a:r>
              <a:r>
                <a:rPr lang="zh-TW" altLang="en-US" sz="2000" dirty="0">
                  <a:latin typeface="Calibri" pitchFamily="34" charset="0"/>
                </a:rPr>
                <a:t> </a:t>
              </a:r>
              <a:r>
                <a:rPr lang="en-US" altLang="zh-TW" sz="2000" dirty="0">
                  <a:latin typeface="Calibri" pitchFamily="34" charset="0"/>
                </a:rPr>
                <a:t>G</a:t>
              </a:r>
              <a:r>
                <a:rPr lang="zh-TW" altLang="en-US" sz="2000" dirty="0">
                  <a:latin typeface="Calibri" pitchFamily="34" charset="0"/>
                </a:rPr>
                <a:t> </a:t>
              </a:r>
              <a:r>
                <a:rPr lang="en-US" altLang="zh-TW" sz="2000" dirty="0">
                  <a:latin typeface="Calibri" pitchFamily="34" charset="0"/>
                </a:rPr>
                <a:t>H</a:t>
              </a:r>
              <a:r>
                <a:rPr lang="zh-TW" altLang="en-US" sz="2000" dirty="0">
                  <a:latin typeface="Calibri" pitchFamily="34" charset="0"/>
                </a:rPr>
                <a:t> </a:t>
              </a:r>
              <a:r>
                <a:rPr lang="en-US" altLang="zh-TW" sz="2000" dirty="0">
                  <a:latin typeface="Calibri" pitchFamily="34" charset="0"/>
                </a:rPr>
                <a:t>I</a:t>
              </a:r>
              <a:endParaRPr lang="zh-TW" altLang="en-US" sz="2000" dirty="0">
                <a:latin typeface="Calibri" pitchFamily="34" charset="0"/>
              </a:endParaRPr>
            </a:p>
          </p:txBody>
        </p:sp>
        <p:sp>
          <p:nvSpPr>
            <p:cNvPr id="21" name="圓角矩形 20"/>
            <p:cNvSpPr/>
            <p:nvPr/>
          </p:nvSpPr>
          <p:spPr>
            <a:xfrm>
              <a:off x="1428728" y="5429264"/>
              <a:ext cx="2428892"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X T R F O A Z C N</a:t>
              </a:r>
              <a:endParaRPr lang="zh-TW" altLang="en-US" sz="2000" dirty="0">
                <a:latin typeface="Calibri" pitchFamily="34" charset="0"/>
              </a:endParaRPr>
            </a:p>
          </p:txBody>
        </p:sp>
        <p:sp>
          <p:nvSpPr>
            <p:cNvPr id="22" name="向下箭號 21"/>
            <p:cNvSpPr/>
            <p:nvPr/>
          </p:nvSpPr>
          <p:spPr>
            <a:xfrm>
              <a:off x="2428860" y="5000636"/>
              <a:ext cx="428628" cy="35719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2000">
                <a:latin typeface="Calibri" pitchFamily="34" charset="0"/>
              </a:endParaRPr>
            </a:p>
          </p:txBody>
        </p:sp>
        <p:sp>
          <p:nvSpPr>
            <p:cNvPr id="23" name="圓角矩形 22"/>
            <p:cNvSpPr/>
            <p:nvPr/>
          </p:nvSpPr>
          <p:spPr>
            <a:xfrm>
              <a:off x="4357686" y="4572008"/>
              <a:ext cx="92869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CAGE</a:t>
              </a:r>
              <a:endParaRPr lang="zh-TW" altLang="en-US" sz="2000" dirty="0">
                <a:latin typeface="Calibri" pitchFamily="34" charset="0"/>
              </a:endParaRPr>
            </a:p>
          </p:txBody>
        </p:sp>
        <p:sp>
          <p:nvSpPr>
            <p:cNvPr id="24" name="圓角矩形 23"/>
            <p:cNvSpPr/>
            <p:nvPr/>
          </p:nvSpPr>
          <p:spPr>
            <a:xfrm>
              <a:off x="4357686" y="5429264"/>
              <a:ext cx="92869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Calibri" pitchFamily="34" charset="0"/>
                </a:rPr>
                <a:t>RXZO</a:t>
              </a:r>
              <a:endParaRPr lang="zh-TW" altLang="en-US" sz="2000" dirty="0">
                <a:latin typeface="Calibri" pitchFamily="34" charset="0"/>
              </a:endParaRPr>
            </a:p>
          </p:txBody>
        </p:sp>
        <p:sp>
          <p:nvSpPr>
            <p:cNvPr id="25" name="向下箭號 24"/>
            <p:cNvSpPr/>
            <p:nvPr/>
          </p:nvSpPr>
          <p:spPr>
            <a:xfrm>
              <a:off x="4643438" y="5000636"/>
              <a:ext cx="428628" cy="35719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2000">
                <a:latin typeface="Calibri" pitchFamily="34" charset="0"/>
              </a:endParaRPr>
            </a:p>
          </p:txBody>
        </p:sp>
      </p:grpSp>
    </p:spTree>
    <p:extLst>
      <p:ext uri="{BB962C8B-B14F-4D97-AF65-F5344CB8AC3E}">
        <p14:creationId xmlns:p14="http://schemas.microsoft.com/office/powerpoint/2010/main" val="2159520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2CCD555-B4BC-44C1-9982-9F42CA054562}"/>
              </a:ext>
            </a:extLst>
          </p:cNvPr>
          <p:cNvSpPr>
            <a:spLocks noGrp="1"/>
          </p:cNvSpPr>
          <p:nvPr>
            <p:ph type="sldNum" sz="quarter" idx="12"/>
          </p:nvPr>
        </p:nvSpPr>
        <p:spPr/>
        <p:txBody>
          <a:bodyPr/>
          <a:lstStyle/>
          <a:p>
            <a:fld id="{0BC55746-04A1-42DC-A0BC-1E09A8E18DBD}" type="slidenum">
              <a:rPr lang="en-US" altLang="zh-TW" smtClean="0"/>
              <a:pPr/>
              <a:t>13</a:t>
            </a:fld>
            <a:endParaRPr lang="en-US" altLang="zh-TW"/>
          </a:p>
        </p:txBody>
      </p:sp>
      <p:sp>
        <p:nvSpPr>
          <p:cNvPr id="3" name="標題 2">
            <a:extLst>
              <a:ext uri="{FF2B5EF4-FFF2-40B4-BE49-F238E27FC236}">
                <a16:creationId xmlns:a16="http://schemas.microsoft.com/office/drawing/2014/main" id="{CA562370-2BEB-41A8-9711-C48DC4A4BB9C}"/>
              </a:ext>
            </a:extLst>
          </p:cNvPr>
          <p:cNvSpPr>
            <a:spLocks noGrp="1"/>
          </p:cNvSpPr>
          <p:nvPr>
            <p:ph type="title"/>
          </p:nvPr>
        </p:nvSpPr>
        <p:spPr/>
        <p:txBody>
          <a:bodyPr/>
          <a:lstStyle/>
          <a:p>
            <a:r>
              <a:rPr lang="en-US" altLang="zh-TW" dirty="0"/>
              <a:t>Substitution Cipher with Limited Symbol Table</a:t>
            </a:r>
            <a:endParaRPr lang="zh-TW" altLang="en-US" dirty="0"/>
          </a:p>
        </p:txBody>
      </p:sp>
      <p:grpSp>
        <p:nvGrpSpPr>
          <p:cNvPr id="24" name="群組 23">
            <a:extLst>
              <a:ext uri="{FF2B5EF4-FFF2-40B4-BE49-F238E27FC236}">
                <a16:creationId xmlns:a16="http://schemas.microsoft.com/office/drawing/2014/main" id="{5670F3DE-B01C-4BC7-B32A-7A109400A680}"/>
              </a:ext>
            </a:extLst>
          </p:cNvPr>
          <p:cNvGrpSpPr/>
          <p:nvPr/>
        </p:nvGrpSpPr>
        <p:grpSpPr>
          <a:xfrm>
            <a:off x="226178" y="2492165"/>
            <a:ext cx="11693196" cy="3023326"/>
            <a:chOff x="226178" y="2492165"/>
            <a:chExt cx="11693196" cy="3023326"/>
          </a:xfrm>
        </p:grpSpPr>
        <p:sp>
          <p:nvSpPr>
            <p:cNvPr id="4" name="文字方塊 3">
              <a:extLst>
                <a:ext uri="{FF2B5EF4-FFF2-40B4-BE49-F238E27FC236}">
                  <a16:creationId xmlns:a16="http://schemas.microsoft.com/office/drawing/2014/main" id="{7343EF93-8482-4907-B7D8-205D3C09F37C}"/>
                </a:ext>
              </a:extLst>
            </p:cNvPr>
            <p:cNvSpPr txBox="1"/>
            <p:nvPr/>
          </p:nvSpPr>
          <p:spPr>
            <a:xfrm>
              <a:off x="226178" y="3142709"/>
              <a:ext cx="1117294" cy="646331"/>
            </a:xfrm>
            <a:prstGeom prst="rect">
              <a:avLst/>
            </a:prstGeom>
            <a:noFill/>
          </p:spPr>
          <p:txBody>
            <a:bodyPr wrap="none" rtlCol="0">
              <a:spAutoFit/>
            </a:bodyPr>
            <a:lstStyle/>
            <a:p>
              <a:pPr algn="r"/>
              <a:r>
                <a:rPr lang="en-US" altLang="zh-TW" dirty="0">
                  <a:latin typeface="微軟正黑體" panose="020B0604030504040204" pitchFamily="34" charset="-120"/>
                  <a:ea typeface="微軟正黑體" panose="020B0604030504040204" pitchFamily="34" charset="-120"/>
                </a:rPr>
                <a:t>Plaintext</a:t>
              </a:r>
            </a:p>
            <a:p>
              <a:pPr algn="r"/>
              <a:r>
                <a:rPr lang="zh-TW" altLang="en-US" dirty="0">
                  <a:latin typeface="微軟正黑體" panose="020B0604030504040204" pitchFamily="34" charset="-120"/>
                  <a:ea typeface="微軟正黑體" panose="020B0604030504040204" pitchFamily="34" charset="-120"/>
                </a:rPr>
                <a:t>明文</a:t>
              </a:r>
            </a:p>
          </p:txBody>
        </p:sp>
        <p:sp>
          <p:nvSpPr>
            <p:cNvPr id="5" name="文字方塊 4">
              <a:extLst>
                <a:ext uri="{FF2B5EF4-FFF2-40B4-BE49-F238E27FC236}">
                  <a16:creationId xmlns:a16="http://schemas.microsoft.com/office/drawing/2014/main" id="{2A4A7210-96F1-46B0-942E-6184D0BFF75E}"/>
                </a:ext>
              </a:extLst>
            </p:cNvPr>
            <p:cNvSpPr txBox="1"/>
            <p:nvPr/>
          </p:nvSpPr>
          <p:spPr>
            <a:xfrm>
              <a:off x="3899641" y="4869160"/>
              <a:ext cx="646331" cy="646331"/>
            </a:xfrm>
            <a:prstGeom prst="rect">
              <a:avLst/>
            </a:prstGeom>
            <a:noFill/>
          </p:spPr>
          <p:txBody>
            <a:bodyPr wrap="none" rtlCol="0">
              <a:spAutoFit/>
            </a:bodyPr>
            <a:lstStyle/>
            <a:p>
              <a:pPr algn="ctr"/>
              <a:r>
                <a:rPr lang="en-US" altLang="zh-TW" dirty="0">
                  <a:latin typeface="微軟正黑體" panose="020B0604030504040204" pitchFamily="34" charset="-120"/>
                  <a:ea typeface="微軟正黑體" panose="020B0604030504040204" pitchFamily="34" charset="-120"/>
                </a:rPr>
                <a:t>Key</a:t>
              </a:r>
            </a:p>
            <a:p>
              <a:pPr algn="ctr"/>
              <a:r>
                <a:rPr lang="zh-TW" altLang="en-US" dirty="0">
                  <a:latin typeface="微軟正黑體" panose="020B0604030504040204" pitchFamily="34" charset="-120"/>
                  <a:ea typeface="微軟正黑體" panose="020B0604030504040204" pitchFamily="34" charset="-120"/>
                </a:rPr>
                <a:t>金鑰</a:t>
              </a:r>
            </a:p>
          </p:txBody>
        </p:sp>
        <p:sp>
          <p:nvSpPr>
            <p:cNvPr id="6" name="矩形 5">
              <a:extLst>
                <a:ext uri="{FF2B5EF4-FFF2-40B4-BE49-F238E27FC236}">
                  <a16:creationId xmlns:a16="http://schemas.microsoft.com/office/drawing/2014/main" id="{663A4E8A-7A8C-4F9C-8ACB-134B6D7FEAB1}"/>
                </a:ext>
              </a:extLst>
            </p:cNvPr>
            <p:cNvSpPr/>
            <p:nvPr/>
          </p:nvSpPr>
          <p:spPr>
            <a:xfrm>
              <a:off x="1775520" y="2496805"/>
              <a:ext cx="1029860"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Base64</a:t>
              </a:r>
            </a:p>
            <a:p>
              <a:pPr algn="ctr"/>
              <a:r>
                <a:rPr lang="en-US" altLang="zh-TW" dirty="0"/>
                <a:t>Encode</a:t>
              </a:r>
            </a:p>
            <a:p>
              <a:pPr algn="ctr"/>
              <a:r>
                <a:rPr lang="zh-TW" altLang="en-US" dirty="0"/>
                <a:t>編碼</a:t>
              </a:r>
            </a:p>
          </p:txBody>
        </p:sp>
        <p:sp>
          <p:nvSpPr>
            <p:cNvPr id="7" name="矩形 6">
              <a:extLst>
                <a:ext uri="{FF2B5EF4-FFF2-40B4-BE49-F238E27FC236}">
                  <a16:creationId xmlns:a16="http://schemas.microsoft.com/office/drawing/2014/main" id="{309A23D1-C8D6-4F2F-8733-45DC7C6DC686}"/>
                </a:ext>
              </a:extLst>
            </p:cNvPr>
            <p:cNvSpPr/>
            <p:nvPr/>
          </p:nvSpPr>
          <p:spPr>
            <a:xfrm>
              <a:off x="3502727" y="2496805"/>
              <a:ext cx="1440160"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Encryption</a:t>
              </a:r>
            </a:p>
            <a:p>
              <a:pPr algn="ctr"/>
              <a:r>
                <a:rPr lang="zh-TW" altLang="en-US" dirty="0"/>
                <a:t>加密</a:t>
              </a:r>
            </a:p>
          </p:txBody>
        </p:sp>
        <p:sp>
          <p:nvSpPr>
            <p:cNvPr id="8" name="矩形 7">
              <a:extLst>
                <a:ext uri="{FF2B5EF4-FFF2-40B4-BE49-F238E27FC236}">
                  <a16:creationId xmlns:a16="http://schemas.microsoft.com/office/drawing/2014/main" id="{85F821C9-53DD-4435-91C7-2A137B1B6423}"/>
                </a:ext>
              </a:extLst>
            </p:cNvPr>
            <p:cNvSpPr/>
            <p:nvPr/>
          </p:nvSpPr>
          <p:spPr>
            <a:xfrm>
              <a:off x="7248360" y="2492896"/>
              <a:ext cx="1440160"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Decryption</a:t>
              </a:r>
            </a:p>
            <a:p>
              <a:pPr algn="ctr"/>
              <a:r>
                <a:rPr lang="zh-TW" altLang="en-US" dirty="0"/>
                <a:t>解密</a:t>
              </a:r>
            </a:p>
          </p:txBody>
        </p:sp>
        <p:sp>
          <p:nvSpPr>
            <p:cNvPr id="9" name="矩形 8">
              <a:extLst>
                <a:ext uri="{FF2B5EF4-FFF2-40B4-BE49-F238E27FC236}">
                  <a16:creationId xmlns:a16="http://schemas.microsoft.com/office/drawing/2014/main" id="{84A3B8EA-31F1-4BCF-81EB-042FE8F8458B}"/>
                </a:ext>
              </a:extLst>
            </p:cNvPr>
            <p:cNvSpPr/>
            <p:nvPr/>
          </p:nvSpPr>
          <p:spPr>
            <a:xfrm>
              <a:off x="9385867" y="2492165"/>
              <a:ext cx="10298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Base64</a:t>
              </a:r>
            </a:p>
            <a:p>
              <a:pPr algn="ctr"/>
              <a:r>
                <a:rPr lang="en-US" altLang="zh-TW" dirty="0"/>
                <a:t>Decode</a:t>
              </a:r>
            </a:p>
            <a:p>
              <a:pPr algn="ctr"/>
              <a:r>
                <a:rPr lang="zh-TW" altLang="en-US" dirty="0"/>
                <a:t>解碼</a:t>
              </a:r>
            </a:p>
          </p:txBody>
        </p:sp>
        <p:sp>
          <p:nvSpPr>
            <p:cNvPr id="11" name="文字方塊 10">
              <a:extLst>
                <a:ext uri="{FF2B5EF4-FFF2-40B4-BE49-F238E27FC236}">
                  <a16:creationId xmlns:a16="http://schemas.microsoft.com/office/drawing/2014/main" id="{E8DD82D5-D08D-485F-B880-097367B3C934}"/>
                </a:ext>
              </a:extLst>
            </p:cNvPr>
            <p:cNvSpPr txBox="1"/>
            <p:nvPr/>
          </p:nvSpPr>
          <p:spPr>
            <a:xfrm>
              <a:off x="7645274" y="4869160"/>
              <a:ext cx="646331" cy="646331"/>
            </a:xfrm>
            <a:prstGeom prst="rect">
              <a:avLst/>
            </a:prstGeom>
            <a:noFill/>
          </p:spPr>
          <p:txBody>
            <a:bodyPr wrap="none" rtlCol="0">
              <a:spAutoFit/>
            </a:bodyPr>
            <a:lstStyle/>
            <a:p>
              <a:pPr algn="ctr"/>
              <a:r>
                <a:rPr lang="en-US" altLang="zh-TW" dirty="0">
                  <a:latin typeface="微軟正黑體" panose="020B0604030504040204" pitchFamily="34" charset="-120"/>
                  <a:ea typeface="微軟正黑體" panose="020B0604030504040204" pitchFamily="34" charset="-120"/>
                </a:rPr>
                <a:t>Key</a:t>
              </a:r>
            </a:p>
            <a:p>
              <a:pPr algn="ctr"/>
              <a:r>
                <a:rPr lang="zh-TW" altLang="en-US" dirty="0">
                  <a:latin typeface="微軟正黑體" panose="020B0604030504040204" pitchFamily="34" charset="-120"/>
                  <a:ea typeface="微軟正黑體" panose="020B0604030504040204" pitchFamily="34" charset="-120"/>
                </a:rPr>
                <a:t>金鑰</a:t>
              </a:r>
            </a:p>
          </p:txBody>
        </p:sp>
        <p:sp>
          <p:nvSpPr>
            <p:cNvPr id="12" name="箭號: 向右 11">
              <a:extLst>
                <a:ext uri="{FF2B5EF4-FFF2-40B4-BE49-F238E27FC236}">
                  <a16:creationId xmlns:a16="http://schemas.microsoft.com/office/drawing/2014/main" id="{97C2BB2C-5282-412F-BA65-FD0C0DB6F9D2}"/>
                </a:ext>
              </a:extLst>
            </p:cNvPr>
            <p:cNvSpPr/>
            <p:nvPr/>
          </p:nvSpPr>
          <p:spPr>
            <a:xfrm>
              <a:off x="1341731" y="3393866"/>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F4442D76-12F0-41D4-A7D2-78EE7D1BA47D}"/>
                </a:ext>
              </a:extLst>
            </p:cNvPr>
            <p:cNvSpPr/>
            <p:nvPr/>
          </p:nvSpPr>
          <p:spPr>
            <a:xfrm>
              <a:off x="2804856" y="3393866"/>
              <a:ext cx="69786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A1C7291C-3722-4644-A474-2C3D2516B11A}"/>
                </a:ext>
              </a:extLst>
            </p:cNvPr>
            <p:cNvSpPr/>
            <p:nvPr/>
          </p:nvSpPr>
          <p:spPr>
            <a:xfrm>
              <a:off x="4942887" y="3393866"/>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FCB5A28-5176-4184-AAF0-02FA7F42F794}"/>
                </a:ext>
              </a:extLst>
            </p:cNvPr>
            <p:cNvSpPr txBox="1"/>
            <p:nvPr/>
          </p:nvSpPr>
          <p:spPr>
            <a:xfrm>
              <a:off x="5447928" y="3142709"/>
              <a:ext cx="1315296" cy="646331"/>
            </a:xfrm>
            <a:prstGeom prst="rect">
              <a:avLst/>
            </a:prstGeom>
            <a:noFill/>
          </p:spPr>
          <p:txBody>
            <a:bodyPr wrap="none" rtlCol="0">
              <a:spAutoFit/>
            </a:bodyPr>
            <a:lstStyle/>
            <a:p>
              <a:pPr algn="ctr"/>
              <a:r>
                <a:rPr lang="en-US" altLang="zh-TW" dirty="0">
                  <a:latin typeface="微軟正黑體" panose="020B0604030504040204" pitchFamily="34" charset="-120"/>
                  <a:ea typeface="微軟正黑體" panose="020B0604030504040204" pitchFamily="34" charset="-120"/>
                </a:rPr>
                <a:t>Ciphertext</a:t>
              </a:r>
            </a:p>
            <a:p>
              <a:pPr algn="ctr"/>
              <a:r>
                <a:rPr lang="zh-TW" altLang="en-US" dirty="0">
                  <a:latin typeface="微軟正黑體" panose="020B0604030504040204" pitchFamily="34" charset="-120"/>
                  <a:ea typeface="微軟正黑體" panose="020B0604030504040204" pitchFamily="34" charset="-120"/>
                </a:rPr>
                <a:t>密文</a:t>
              </a:r>
            </a:p>
          </p:txBody>
        </p:sp>
        <p:sp>
          <p:nvSpPr>
            <p:cNvPr id="16" name="箭號: 向右 15">
              <a:extLst>
                <a:ext uri="{FF2B5EF4-FFF2-40B4-BE49-F238E27FC236}">
                  <a16:creationId xmlns:a16="http://schemas.microsoft.com/office/drawing/2014/main" id="{B8492D09-FDAB-46BF-9D65-483CC44494C4}"/>
                </a:ext>
              </a:extLst>
            </p:cNvPr>
            <p:cNvSpPr/>
            <p:nvPr/>
          </p:nvSpPr>
          <p:spPr>
            <a:xfrm>
              <a:off x="6814572" y="3393866"/>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98476462-C44E-4D94-B39F-F12CE1BD0AE8}"/>
                </a:ext>
              </a:extLst>
            </p:cNvPr>
            <p:cNvSpPr/>
            <p:nvPr/>
          </p:nvSpPr>
          <p:spPr>
            <a:xfrm>
              <a:off x="10416480" y="3393866"/>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箭號: 向右 18">
              <a:extLst>
                <a:ext uri="{FF2B5EF4-FFF2-40B4-BE49-F238E27FC236}">
                  <a16:creationId xmlns:a16="http://schemas.microsoft.com/office/drawing/2014/main" id="{59ADFCC9-10E8-4EC0-BF90-44054BF1A9F1}"/>
                </a:ext>
              </a:extLst>
            </p:cNvPr>
            <p:cNvSpPr/>
            <p:nvPr/>
          </p:nvSpPr>
          <p:spPr>
            <a:xfrm rot="16200000">
              <a:off x="4005912" y="4509260"/>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3E55CC11-9897-4CC7-A5D6-D321D999EC7C}"/>
                </a:ext>
              </a:extLst>
            </p:cNvPr>
            <p:cNvSpPr/>
            <p:nvPr/>
          </p:nvSpPr>
          <p:spPr>
            <a:xfrm rot="16200000">
              <a:off x="7753525" y="4509260"/>
              <a:ext cx="43378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DF2B62DB-E7C3-4C9E-849E-46BCE18E3302}"/>
                </a:ext>
              </a:extLst>
            </p:cNvPr>
            <p:cNvSpPr/>
            <p:nvPr/>
          </p:nvSpPr>
          <p:spPr>
            <a:xfrm>
              <a:off x="8689518" y="3393866"/>
              <a:ext cx="697869"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3A110A4C-BABA-4DFF-A9C8-2E0503D5A072}"/>
                </a:ext>
              </a:extLst>
            </p:cNvPr>
            <p:cNvSpPr txBox="1"/>
            <p:nvPr/>
          </p:nvSpPr>
          <p:spPr>
            <a:xfrm>
              <a:off x="10802080" y="3142709"/>
              <a:ext cx="1117294"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Plaintext</a:t>
              </a:r>
            </a:p>
            <a:p>
              <a:r>
                <a:rPr lang="zh-TW" altLang="en-US" dirty="0">
                  <a:latin typeface="微軟正黑體" panose="020B0604030504040204" pitchFamily="34" charset="-120"/>
                  <a:ea typeface="微軟正黑體" panose="020B0604030504040204" pitchFamily="34" charset="-120"/>
                </a:rPr>
                <a:t>明文</a:t>
              </a:r>
            </a:p>
          </p:txBody>
        </p:sp>
      </p:grpSp>
      <p:sp>
        <p:nvSpPr>
          <p:cNvPr id="25" name="文字方塊 24">
            <a:extLst>
              <a:ext uri="{FF2B5EF4-FFF2-40B4-BE49-F238E27FC236}">
                <a16:creationId xmlns:a16="http://schemas.microsoft.com/office/drawing/2014/main" id="{387E943F-5E30-49AD-BDF1-8108F3096B8F}"/>
              </a:ext>
            </a:extLst>
          </p:cNvPr>
          <p:cNvSpPr txBox="1"/>
          <p:nvPr/>
        </p:nvSpPr>
        <p:spPr>
          <a:xfrm>
            <a:off x="1055440" y="1988840"/>
            <a:ext cx="10044032" cy="369332"/>
          </a:xfrm>
          <a:prstGeom prst="rect">
            <a:avLst/>
          </a:prstGeom>
          <a:noFill/>
        </p:spPr>
        <p:txBody>
          <a:bodyPr wrap="none" rtlCol="0">
            <a:spAutoFit/>
          </a:bodyPr>
          <a:lstStyle/>
          <a:p>
            <a:r>
              <a:rPr lang="zh-TW" altLang="en-US" dirty="0"/>
              <a:t>編碼表 </a:t>
            </a:r>
            <a:r>
              <a:rPr lang="en-US" altLang="zh-TW" dirty="0"/>
              <a:t>Codebook </a:t>
            </a:r>
            <a:r>
              <a:rPr lang="zh-TW" altLang="en-US" dirty="0"/>
              <a:t>只有 </a:t>
            </a:r>
            <a:r>
              <a:rPr lang="en-US" altLang="zh-TW" dirty="0"/>
              <a:t>ABCDEFGHIJKLMNOPQRSTUVWXYZabcdefghijklmnopqrstuvwxyz0123456789+/</a:t>
            </a:r>
            <a:endParaRPr lang="zh-TW" altLang="en-US" dirty="0"/>
          </a:p>
        </p:txBody>
      </p:sp>
    </p:spTree>
    <p:extLst>
      <p:ext uri="{BB962C8B-B14F-4D97-AF65-F5344CB8AC3E}">
        <p14:creationId xmlns:p14="http://schemas.microsoft.com/office/powerpoint/2010/main" val="40920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TW"/>
              <a:t>Substitution Cipher (</a:t>
            </a:r>
            <a:r>
              <a:rPr lang="zh-TW" altLang="en-US"/>
              <a:t>替代密碼法</a:t>
            </a:r>
            <a:r>
              <a:rPr lang="en-US" altLang="zh-TW"/>
              <a:t>)</a:t>
            </a:r>
          </a:p>
        </p:txBody>
      </p:sp>
      <p:sp>
        <p:nvSpPr>
          <p:cNvPr id="157699" name="Rectangle 3"/>
          <p:cNvSpPr>
            <a:spLocks noGrp="1" noChangeArrowheads="1"/>
          </p:cNvSpPr>
          <p:nvPr>
            <p:ph idx="1"/>
          </p:nvPr>
        </p:nvSpPr>
        <p:spPr/>
        <p:txBody>
          <a:bodyPr rtlCol="0">
            <a:normAutofit/>
          </a:bodyPr>
          <a:lstStyle/>
          <a:p>
            <a:pPr>
              <a:buFont typeface="Arial" pitchFamily="34" charset="0"/>
              <a:buChar char="•"/>
              <a:defRPr/>
            </a:pPr>
            <a:r>
              <a:rPr lang="en-US" altLang="zh-TW" dirty="0" err="1"/>
              <a:t>Nomenclator</a:t>
            </a:r>
            <a:r>
              <a:rPr lang="en-US" altLang="zh-TW" dirty="0"/>
              <a:t> Cipher (</a:t>
            </a:r>
            <a:r>
              <a:rPr lang="zh-TW" altLang="en-US" dirty="0"/>
              <a:t>命名密碼法</a:t>
            </a:r>
            <a:r>
              <a:rPr lang="en-US" altLang="zh-TW" dirty="0"/>
              <a:t>) </a:t>
            </a:r>
          </a:p>
          <a:p>
            <a:pPr lvl="1">
              <a:buFont typeface="Arial" pitchFamily="34" charset="0"/>
              <a:buChar char="–"/>
              <a:defRPr/>
            </a:pPr>
            <a:r>
              <a:rPr lang="zh-TW" altLang="en-US" dirty="0"/>
              <a:t>用一個符號取代一整個字</a:t>
            </a:r>
            <a:endParaRPr lang="en-US" altLang="zh-TW" dirty="0"/>
          </a:p>
          <a:p>
            <a:pPr>
              <a:buFont typeface="Arial" pitchFamily="34" charset="0"/>
              <a:buChar char="•"/>
              <a:defRPr/>
            </a:pPr>
            <a:r>
              <a:rPr lang="en-US" altLang="zh-TW" dirty="0"/>
              <a:t>Poly-alphabetic Substitution Cipher (</a:t>
            </a:r>
            <a:r>
              <a:rPr lang="zh-TW" altLang="en-US" dirty="0"/>
              <a:t>多元式字元替代密碼法</a:t>
            </a:r>
            <a:r>
              <a:rPr lang="en-US" altLang="zh-TW" dirty="0"/>
              <a:t>) </a:t>
            </a:r>
          </a:p>
          <a:p>
            <a:pPr lvl="1">
              <a:buFont typeface="Arial" pitchFamily="34" charset="0"/>
              <a:buChar char="–"/>
              <a:defRPr/>
            </a:pPr>
            <a:r>
              <a:rPr lang="en-US" altLang="zh-TW" dirty="0" err="1"/>
              <a:t>Vigènere</a:t>
            </a:r>
            <a:r>
              <a:rPr lang="en-US" altLang="zh-TW" dirty="0"/>
              <a:t> Cipher(</a:t>
            </a:r>
            <a:r>
              <a:rPr lang="zh-TW" altLang="en-US" dirty="0"/>
              <a:t>維吉尼爾密碼法</a:t>
            </a:r>
            <a:r>
              <a:rPr lang="en-US" altLang="zh-TW" dirty="0"/>
              <a:t>) </a:t>
            </a:r>
          </a:p>
          <a:p>
            <a:pPr lvl="1">
              <a:buFont typeface="Arial" pitchFamily="34" charset="0"/>
              <a:buChar char="–"/>
              <a:defRPr/>
            </a:pPr>
            <a:r>
              <a:rPr lang="en-US" altLang="zh-TW" dirty="0"/>
              <a:t>Key </a:t>
            </a:r>
            <a:r>
              <a:rPr lang="zh-TW" altLang="en-US" dirty="0"/>
              <a:t>金鑰</a:t>
            </a:r>
            <a:endParaRPr lang="en-US" altLang="zh-TW" dirty="0"/>
          </a:p>
          <a:p>
            <a:pPr marL="342900" lvl="1" indent="-342900">
              <a:buFont typeface="Arial" pitchFamily="34" charset="0"/>
              <a:buChar char="•"/>
              <a:defRPr/>
            </a:pPr>
            <a:r>
              <a:rPr lang="en-US" altLang="zh-TW" dirty="0"/>
              <a:t>Homophonic Substitution Cipher (</a:t>
            </a:r>
            <a:r>
              <a:rPr lang="zh-TW" altLang="en-US" dirty="0"/>
              <a:t>等價替代密碼法</a:t>
            </a:r>
            <a:r>
              <a:rPr lang="en-US" altLang="zh-TW" dirty="0"/>
              <a:t>)  </a:t>
            </a:r>
          </a:p>
          <a:p>
            <a:pPr lvl="1">
              <a:buFont typeface="Arial" pitchFamily="34" charset="0"/>
              <a:buChar char="–"/>
              <a:defRPr/>
            </a:pPr>
            <a:r>
              <a:rPr lang="zh-TW" altLang="en-US" dirty="0"/>
              <a:t>每一個符號出現的頻率都一樣：越常出現的字母，替代的符號越多</a:t>
            </a:r>
            <a:endParaRPr lang="en-US" altLang="zh-TW" dirty="0"/>
          </a:p>
          <a:p>
            <a:pPr>
              <a:buFont typeface="Arial" pitchFamily="34" charset="0"/>
              <a:buChar char="•"/>
              <a:defRPr/>
            </a:pPr>
            <a:endParaRPr lang="en-US" altLang="zh-TW" dirty="0"/>
          </a:p>
        </p:txBody>
      </p:sp>
      <p:sp>
        <p:nvSpPr>
          <p:cNvPr id="5" name="投影片編號版面配置區 4"/>
          <p:cNvSpPr>
            <a:spLocks noGrp="1"/>
          </p:cNvSpPr>
          <p:nvPr>
            <p:ph type="sldNum" sz="quarter" idx="12"/>
          </p:nvPr>
        </p:nvSpPr>
        <p:spPr/>
        <p:txBody>
          <a:bodyPr/>
          <a:lstStyle/>
          <a:p>
            <a:pPr>
              <a:defRPr/>
            </a:pPr>
            <a:fld id="{C4A990EE-E6E9-48AC-AA38-31666A249CD6}" type="slidenum">
              <a:rPr lang="en-US" altLang="zh-TW"/>
              <a:pPr>
                <a:defRPr/>
              </a:pPr>
              <a:t>14</a:t>
            </a:fld>
            <a:endParaRPr lang="en-US" altLang="zh-TW"/>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TW"/>
              <a:t>Nomenclator Cipher (</a:t>
            </a:r>
            <a:r>
              <a:rPr lang="zh-TW" altLang="en-US"/>
              <a:t>命名密碼法</a:t>
            </a:r>
            <a:r>
              <a:rPr lang="en-US" altLang="zh-TW"/>
              <a:t>)</a:t>
            </a:r>
          </a:p>
        </p:txBody>
      </p:sp>
      <p:sp>
        <p:nvSpPr>
          <p:cNvPr id="2" name="內容版面配置區 1">
            <a:extLst>
              <a:ext uri="{FF2B5EF4-FFF2-40B4-BE49-F238E27FC236}">
                <a16:creationId xmlns:a16="http://schemas.microsoft.com/office/drawing/2014/main" id="{E4B11EF5-B214-407A-B7C4-8256F62B5652}"/>
              </a:ext>
            </a:extLst>
          </p:cNvPr>
          <p:cNvSpPr>
            <a:spLocks noGrp="1"/>
          </p:cNvSpPr>
          <p:nvPr>
            <p:ph idx="1"/>
          </p:nvPr>
        </p:nvSpPr>
        <p:spPr/>
        <p:txBody>
          <a:bodyPr/>
          <a:lstStyle/>
          <a:p>
            <a:r>
              <a:rPr lang="zh-TW" altLang="en-US" dirty="0"/>
              <a:t>十六世紀時，蘇格蘭女王</a:t>
            </a:r>
            <a:r>
              <a:rPr lang="en-US" altLang="zh-TW" dirty="0"/>
              <a:t>Mary Stuart</a:t>
            </a:r>
            <a:r>
              <a:rPr lang="zh-TW" altLang="en-US" dirty="0"/>
              <a:t>被囚禁，於是進行了秘密通訊的潛逃計畫，以此密碼法對通訊的書信加密。 </a:t>
            </a:r>
          </a:p>
          <a:p>
            <a:endParaRPr lang="zh-TW" altLang="en-US" dirty="0"/>
          </a:p>
        </p:txBody>
      </p:sp>
      <p:sp>
        <p:nvSpPr>
          <p:cNvPr id="6" name="投影片編號版面配置區 4"/>
          <p:cNvSpPr>
            <a:spLocks noGrp="1"/>
          </p:cNvSpPr>
          <p:nvPr>
            <p:ph type="sldNum" sz="quarter" idx="12"/>
          </p:nvPr>
        </p:nvSpPr>
        <p:spPr/>
        <p:txBody>
          <a:bodyPr/>
          <a:lstStyle/>
          <a:p>
            <a:pPr>
              <a:defRPr/>
            </a:pPr>
            <a:fld id="{5F29A471-72AD-4E58-974F-15052F0206F2}" type="slidenum">
              <a:rPr lang="en-US" altLang="zh-TW"/>
              <a:pPr>
                <a:defRPr/>
              </a:pPr>
              <a:t>15</a:t>
            </a:fld>
            <a:endParaRPr lang="en-US" altLang="zh-TW"/>
          </a:p>
        </p:txBody>
      </p:sp>
      <p:pic>
        <p:nvPicPr>
          <p:cNvPr id="11269" name="Picture 4" descr="Mary"/>
          <p:cNvPicPr>
            <a:picLocks noChangeAspect="1" noChangeArrowheads="1"/>
          </p:cNvPicPr>
          <p:nvPr/>
        </p:nvPicPr>
        <p:blipFill>
          <a:blip r:embed="rId3"/>
          <a:srcRect/>
          <a:stretch>
            <a:fillRect/>
          </a:stretch>
        </p:blipFill>
        <p:spPr bwMode="auto">
          <a:xfrm>
            <a:off x="3000376" y="2738439"/>
            <a:ext cx="5903913" cy="36925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Poly-alphabetic Substitution Cipher</a:t>
            </a:r>
            <a:endParaRPr lang="zh-TW" altLang="en-US" dirty="0"/>
          </a:p>
        </p:txBody>
      </p:sp>
      <p:sp>
        <p:nvSpPr>
          <p:cNvPr id="7" name="內容版面配置區 6"/>
          <p:cNvSpPr>
            <a:spLocks noGrp="1"/>
          </p:cNvSpPr>
          <p:nvPr>
            <p:ph idx="1"/>
          </p:nvPr>
        </p:nvSpPr>
        <p:spPr/>
        <p:txBody>
          <a:bodyPr/>
          <a:lstStyle/>
          <a:p>
            <a:r>
              <a:rPr lang="zh-TW" altLang="en-US" dirty="0"/>
              <a:t>移動位數有</a:t>
            </a:r>
            <a:r>
              <a:rPr lang="en-US" altLang="zh-TW" dirty="0"/>
              <a:t>26</a:t>
            </a:r>
            <a:r>
              <a:rPr lang="zh-TW" altLang="en-US" dirty="0"/>
              <a:t>種可能</a:t>
            </a:r>
            <a:endParaRPr lang="en-US" altLang="zh-TW" dirty="0"/>
          </a:p>
          <a:p>
            <a:r>
              <a:rPr lang="zh-TW" altLang="en-US" dirty="0"/>
              <a:t>定義「金鑰」為每個字母的位移數</a:t>
            </a:r>
            <a:endParaRPr lang="en-US" altLang="zh-TW" dirty="0"/>
          </a:p>
          <a:p>
            <a:pPr lvl="1"/>
            <a:r>
              <a:rPr lang="zh-TW" altLang="en-US" dirty="0"/>
              <a:t>例如</a:t>
            </a:r>
            <a:r>
              <a:rPr lang="en-US" altLang="zh-TW" dirty="0"/>
              <a:t>123</a:t>
            </a:r>
            <a:r>
              <a:rPr lang="zh-TW" altLang="en-US" dirty="0"/>
              <a:t>是指第一個字母向左移一位；第二字母移二位；第三字母移三位。依此金鑰，</a:t>
            </a:r>
            <a:r>
              <a:rPr lang="en-US" altLang="zh-TW" dirty="0"/>
              <a:t>CAB</a:t>
            </a:r>
            <a:r>
              <a:rPr lang="zh-TW" altLang="en-US" dirty="0"/>
              <a:t>被加密為</a:t>
            </a:r>
            <a:r>
              <a:rPr lang="en-US" altLang="zh-TW" dirty="0"/>
              <a:t>BYY</a:t>
            </a:r>
            <a:r>
              <a:rPr lang="zh-TW" altLang="en-US" dirty="0"/>
              <a:t>。</a:t>
            </a:r>
          </a:p>
        </p:txBody>
      </p:sp>
      <p:sp>
        <p:nvSpPr>
          <p:cNvPr id="4" name="投影片編號版面配置區 3"/>
          <p:cNvSpPr>
            <a:spLocks noGrp="1"/>
          </p:cNvSpPr>
          <p:nvPr>
            <p:ph type="sldNum" sz="quarter" idx="12"/>
          </p:nvPr>
        </p:nvSpPr>
        <p:spPr/>
        <p:txBody>
          <a:bodyPr/>
          <a:lstStyle/>
          <a:p>
            <a:fld id="{195346D8-AC81-47CC-9827-66C1911DA9F3}" type="slidenum">
              <a:rPr lang="en-US" altLang="zh-TW" smtClean="0"/>
              <a:pPr/>
              <a:t>16</a:t>
            </a:fld>
            <a:endParaRPr lang="en-US" altLang="zh-TW"/>
          </a:p>
        </p:txBody>
      </p:sp>
      <p:graphicFrame>
        <p:nvGraphicFramePr>
          <p:cNvPr id="6" name="內容版面配置區 3"/>
          <p:cNvGraphicFramePr>
            <a:graphicFrameLocks/>
          </p:cNvGraphicFramePr>
          <p:nvPr/>
        </p:nvGraphicFramePr>
        <p:xfrm>
          <a:off x="1991544" y="4149080"/>
          <a:ext cx="8215344" cy="2207736"/>
        </p:xfrm>
        <a:graphic>
          <a:graphicData uri="http://schemas.openxmlformats.org/drawingml/2006/table">
            <a:tbl>
              <a:tblPr firstRow="1" bandRow="1">
                <a:tableStyleId>{3C2FFA5D-87B4-456A-9821-1D502468CF0F}</a:tableStyleId>
              </a:tblPr>
              <a:tblGrid>
                <a:gridCol w="304272">
                  <a:extLst>
                    <a:ext uri="{9D8B030D-6E8A-4147-A177-3AD203B41FA5}">
                      <a16:colId xmlns:a16="http://schemas.microsoft.com/office/drawing/2014/main" val="20000"/>
                    </a:ext>
                  </a:extLst>
                </a:gridCol>
                <a:gridCol w="304272">
                  <a:extLst>
                    <a:ext uri="{9D8B030D-6E8A-4147-A177-3AD203B41FA5}">
                      <a16:colId xmlns:a16="http://schemas.microsoft.com/office/drawing/2014/main" val="20001"/>
                    </a:ext>
                  </a:extLst>
                </a:gridCol>
                <a:gridCol w="304272">
                  <a:extLst>
                    <a:ext uri="{9D8B030D-6E8A-4147-A177-3AD203B41FA5}">
                      <a16:colId xmlns:a16="http://schemas.microsoft.com/office/drawing/2014/main" val="20002"/>
                    </a:ext>
                  </a:extLst>
                </a:gridCol>
                <a:gridCol w="304272">
                  <a:extLst>
                    <a:ext uri="{9D8B030D-6E8A-4147-A177-3AD203B41FA5}">
                      <a16:colId xmlns:a16="http://schemas.microsoft.com/office/drawing/2014/main" val="20003"/>
                    </a:ext>
                  </a:extLst>
                </a:gridCol>
                <a:gridCol w="304272">
                  <a:extLst>
                    <a:ext uri="{9D8B030D-6E8A-4147-A177-3AD203B41FA5}">
                      <a16:colId xmlns:a16="http://schemas.microsoft.com/office/drawing/2014/main" val="20004"/>
                    </a:ext>
                  </a:extLst>
                </a:gridCol>
                <a:gridCol w="304272">
                  <a:extLst>
                    <a:ext uri="{9D8B030D-6E8A-4147-A177-3AD203B41FA5}">
                      <a16:colId xmlns:a16="http://schemas.microsoft.com/office/drawing/2014/main" val="20005"/>
                    </a:ext>
                  </a:extLst>
                </a:gridCol>
                <a:gridCol w="304272">
                  <a:extLst>
                    <a:ext uri="{9D8B030D-6E8A-4147-A177-3AD203B41FA5}">
                      <a16:colId xmlns:a16="http://schemas.microsoft.com/office/drawing/2014/main" val="20006"/>
                    </a:ext>
                  </a:extLst>
                </a:gridCol>
                <a:gridCol w="304272">
                  <a:extLst>
                    <a:ext uri="{9D8B030D-6E8A-4147-A177-3AD203B41FA5}">
                      <a16:colId xmlns:a16="http://schemas.microsoft.com/office/drawing/2014/main" val="20007"/>
                    </a:ext>
                  </a:extLst>
                </a:gridCol>
                <a:gridCol w="304272">
                  <a:extLst>
                    <a:ext uri="{9D8B030D-6E8A-4147-A177-3AD203B41FA5}">
                      <a16:colId xmlns:a16="http://schemas.microsoft.com/office/drawing/2014/main" val="20008"/>
                    </a:ext>
                  </a:extLst>
                </a:gridCol>
                <a:gridCol w="304272">
                  <a:extLst>
                    <a:ext uri="{9D8B030D-6E8A-4147-A177-3AD203B41FA5}">
                      <a16:colId xmlns:a16="http://schemas.microsoft.com/office/drawing/2014/main" val="20009"/>
                    </a:ext>
                  </a:extLst>
                </a:gridCol>
                <a:gridCol w="304272">
                  <a:extLst>
                    <a:ext uri="{9D8B030D-6E8A-4147-A177-3AD203B41FA5}">
                      <a16:colId xmlns:a16="http://schemas.microsoft.com/office/drawing/2014/main" val="20010"/>
                    </a:ext>
                  </a:extLst>
                </a:gridCol>
                <a:gridCol w="304272">
                  <a:extLst>
                    <a:ext uri="{9D8B030D-6E8A-4147-A177-3AD203B41FA5}">
                      <a16:colId xmlns:a16="http://schemas.microsoft.com/office/drawing/2014/main" val="20011"/>
                    </a:ext>
                  </a:extLst>
                </a:gridCol>
                <a:gridCol w="304272">
                  <a:extLst>
                    <a:ext uri="{9D8B030D-6E8A-4147-A177-3AD203B41FA5}">
                      <a16:colId xmlns:a16="http://schemas.microsoft.com/office/drawing/2014/main" val="20012"/>
                    </a:ext>
                  </a:extLst>
                </a:gridCol>
                <a:gridCol w="304272">
                  <a:extLst>
                    <a:ext uri="{9D8B030D-6E8A-4147-A177-3AD203B41FA5}">
                      <a16:colId xmlns:a16="http://schemas.microsoft.com/office/drawing/2014/main" val="20013"/>
                    </a:ext>
                  </a:extLst>
                </a:gridCol>
                <a:gridCol w="304272">
                  <a:extLst>
                    <a:ext uri="{9D8B030D-6E8A-4147-A177-3AD203B41FA5}">
                      <a16:colId xmlns:a16="http://schemas.microsoft.com/office/drawing/2014/main" val="20014"/>
                    </a:ext>
                  </a:extLst>
                </a:gridCol>
                <a:gridCol w="304272">
                  <a:extLst>
                    <a:ext uri="{9D8B030D-6E8A-4147-A177-3AD203B41FA5}">
                      <a16:colId xmlns:a16="http://schemas.microsoft.com/office/drawing/2014/main" val="20015"/>
                    </a:ext>
                  </a:extLst>
                </a:gridCol>
                <a:gridCol w="304272">
                  <a:extLst>
                    <a:ext uri="{9D8B030D-6E8A-4147-A177-3AD203B41FA5}">
                      <a16:colId xmlns:a16="http://schemas.microsoft.com/office/drawing/2014/main" val="20016"/>
                    </a:ext>
                  </a:extLst>
                </a:gridCol>
                <a:gridCol w="304272">
                  <a:extLst>
                    <a:ext uri="{9D8B030D-6E8A-4147-A177-3AD203B41FA5}">
                      <a16:colId xmlns:a16="http://schemas.microsoft.com/office/drawing/2014/main" val="20017"/>
                    </a:ext>
                  </a:extLst>
                </a:gridCol>
                <a:gridCol w="304272">
                  <a:extLst>
                    <a:ext uri="{9D8B030D-6E8A-4147-A177-3AD203B41FA5}">
                      <a16:colId xmlns:a16="http://schemas.microsoft.com/office/drawing/2014/main" val="20018"/>
                    </a:ext>
                  </a:extLst>
                </a:gridCol>
                <a:gridCol w="304272">
                  <a:extLst>
                    <a:ext uri="{9D8B030D-6E8A-4147-A177-3AD203B41FA5}">
                      <a16:colId xmlns:a16="http://schemas.microsoft.com/office/drawing/2014/main" val="20019"/>
                    </a:ext>
                  </a:extLst>
                </a:gridCol>
                <a:gridCol w="304272">
                  <a:extLst>
                    <a:ext uri="{9D8B030D-6E8A-4147-A177-3AD203B41FA5}">
                      <a16:colId xmlns:a16="http://schemas.microsoft.com/office/drawing/2014/main" val="20020"/>
                    </a:ext>
                  </a:extLst>
                </a:gridCol>
                <a:gridCol w="304272">
                  <a:extLst>
                    <a:ext uri="{9D8B030D-6E8A-4147-A177-3AD203B41FA5}">
                      <a16:colId xmlns:a16="http://schemas.microsoft.com/office/drawing/2014/main" val="20021"/>
                    </a:ext>
                  </a:extLst>
                </a:gridCol>
                <a:gridCol w="304272">
                  <a:extLst>
                    <a:ext uri="{9D8B030D-6E8A-4147-A177-3AD203B41FA5}">
                      <a16:colId xmlns:a16="http://schemas.microsoft.com/office/drawing/2014/main" val="20022"/>
                    </a:ext>
                  </a:extLst>
                </a:gridCol>
                <a:gridCol w="304272">
                  <a:extLst>
                    <a:ext uri="{9D8B030D-6E8A-4147-A177-3AD203B41FA5}">
                      <a16:colId xmlns:a16="http://schemas.microsoft.com/office/drawing/2014/main" val="20023"/>
                    </a:ext>
                  </a:extLst>
                </a:gridCol>
                <a:gridCol w="304272">
                  <a:extLst>
                    <a:ext uri="{9D8B030D-6E8A-4147-A177-3AD203B41FA5}">
                      <a16:colId xmlns:a16="http://schemas.microsoft.com/office/drawing/2014/main" val="20024"/>
                    </a:ext>
                  </a:extLst>
                </a:gridCol>
                <a:gridCol w="304272">
                  <a:extLst>
                    <a:ext uri="{9D8B030D-6E8A-4147-A177-3AD203B41FA5}">
                      <a16:colId xmlns:a16="http://schemas.microsoft.com/office/drawing/2014/main" val="20025"/>
                    </a:ext>
                  </a:extLst>
                </a:gridCol>
                <a:gridCol w="304272">
                  <a:extLst>
                    <a:ext uri="{9D8B030D-6E8A-4147-A177-3AD203B41FA5}">
                      <a16:colId xmlns:a16="http://schemas.microsoft.com/office/drawing/2014/main" val="20026"/>
                    </a:ext>
                  </a:extLst>
                </a:gridCol>
              </a:tblGrid>
              <a:tr h="367956">
                <a:tc>
                  <a:txBody>
                    <a:bodyPr/>
                    <a:lstStyle/>
                    <a:p>
                      <a:pPr algn="ct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extLst>
                  <a:ext uri="{0D108BD9-81ED-4DB2-BD59-A6C34878D82A}">
                    <a16:rowId xmlns:a16="http://schemas.microsoft.com/office/drawing/2014/main" val="10000"/>
                  </a:ext>
                </a:extLst>
              </a:tr>
              <a:tr h="367956">
                <a:tc>
                  <a:txBody>
                    <a:bodyPr/>
                    <a:lstStyle/>
                    <a:p>
                      <a:pPr algn="ctr"/>
                      <a:r>
                        <a:rPr lang="en-US" altLang="zh-TW" sz="1600" dirty="0">
                          <a:latin typeface="Calibri" pitchFamily="34" charset="0"/>
                        </a:rPr>
                        <a:t>1</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extLst>
                  <a:ext uri="{0D108BD9-81ED-4DB2-BD59-A6C34878D82A}">
                    <a16:rowId xmlns:a16="http://schemas.microsoft.com/office/drawing/2014/main" val="10001"/>
                  </a:ext>
                </a:extLst>
              </a:tr>
              <a:tr h="367956">
                <a:tc>
                  <a:txBody>
                    <a:bodyPr/>
                    <a:lstStyle/>
                    <a:p>
                      <a:pPr algn="ctr"/>
                      <a:r>
                        <a:rPr lang="en-US" altLang="zh-TW" sz="1600" dirty="0">
                          <a:latin typeface="Calibri" pitchFamily="34" charset="0"/>
                        </a:rPr>
                        <a:t>2</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extLst>
                  <a:ext uri="{0D108BD9-81ED-4DB2-BD59-A6C34878D82A}">
                    <a16:rowId xmlns:a16="http://schemas.microsoft.com/office/drawing/2014/main" val="10002"/>
                  </a:ext>
                </a:extLst>
              </a:tr>
              <a:tr h="367956">
                <a:tc>
                  <a:txBody>
                    <a:bodyPr/>
                    <a:lstStyle/>
                    <a:p>
                      <a:pPr algn="ctr"/>
                      <a:r>
                        <a:rPr lang="en-US" altLang="zh-TW" sz="1600" dirty="0">
                          <a:latin typeface="Calibri" pitchFamily="34" charset="0"/>
                        </a:rPr>
                        <a:t>3</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extLst>
                  <a:ext uri="{0D108BD9-81ED-4DB2-BD59-A6C34878D82A}">
                    <a16:rowId xmlns:a16="http://schemas.microsoft.com/office/drawing/2014/main" val="10003"/>
                  </a:ext>
                </a:extLst>
              </a:tr>
              <a:tr h="367956">
                <a:tc>
                  <a:txBody>
                    <a:bodyPr/>
                    <a:lstStyle/>
                    <a:p>
                      <a:pPr algn="ctr"/>
                      <a:r>
                        <a:rPr lang="en-US" altLang="zh-TW" sz="1600" dirty="0">
                          <a:latin typeface="Calibri" pitchFamily="34" charset="0"/>
                        </a:rPr>
                        <a:t>4</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extLst>
                  <a:ext uri="{0D108BD9-81ED-4DB2-BD59-A6C34878D82A}">
                    <a16:rowId xmlns:a16="http://schemas.microsoft.com/office/drawing/2014/main" val="10004"/>
                  </a:ext>
                </a:extLst>
              </a:tr>
              <a:tr h="367956">
                <a:tc gridSpan="27">
                  <a:txBody>
                    <a:bodyPr/>
                    <a:lstStyle/>
                    <a:p>
                      <a:pPr algn="ctr"/>
                      <a:r>
                        <a:rPr lang="zh-TW" altLang="en-US" sz="1600" dirty="0">
                          <a:latin typeface="Calibri" pitchFamily="34" charset="0"/>
                        </a:rPr>
                        <a:t>本表格可以依規則繼續延伸 </a:t>
                      </a:r>
                      <a:r>
                        <a:rPr lang="en-US" altLang="zh-TW" sz="1600" dirty="0">
                          <a:latin typeface="Calibri" pitchFamily="34" charset="0"/>
                        </a:rPr>
                        <a:t>…</a:t>
                      </a:r>
                      <a:endParaRPr lang="zh-TW" altLang="en-US" sz="1600" dirty="0">
                        <a:latin typeface="Calibri" pitchFamily="34" charset="0"/>
                      </a:endParaRPr>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0874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Poly-alphabetic Substitution Cipher</a:t>
            </a:r>
            <a:endParaRPr lang="zh-TW" altLang="en-US" dirty="0"/>
          </a:p>
        </p:txBody>
      </p:sp>
      <p:sp>
        <p:nvSpPr>
          <p:cNvPr id="3" name="內容版面配置區 2"/>
          <p:cNvSpPr>
            <a:spLocks noGrp="1"/>
          </p:cNvSpPr>
          <p:nvPr>
            <p:ph idx="1"/>
          </p:nvPr>
        </p:nvSpPr>
        <p:spPr/>
        <p:txBody>
          <a:bodyPr/>
          <a:lstStyle/>
          <a:p>
            <a:r>
              <a:rPr lang="zh-TW" altLang="en-US" dirty="0"/>
              <a:t>假設金鑰 </a:t>
            </a:r>
            <a:r>
              <a:rPr lang="en-US" altLang="zh-TW" dirty="0"/>
              <a:t>2413</a:t>
            </a:r>
            <a:r>
              <a:rPr lang="zh-TW" altLang="en-US" dirty="0"/>
              <a:t>，明文 </a:t>
            </a:r>
            <a:r>
              <a:rPr lang="en-US" altLang="zh-TW" dirty="0"/>
              <a:t>PEEPER</a:t>
            </a:r>
          </a:p>
          <a:p>
            <a:pPr lvl="1"/>
            <a:r>
              <a:rPr lang="zh-TW" altLang="en-US" dirty="0"/>
              <a:t>金鑰長度不夠，則重複使用</a:t>
            </a:r>
            <a:endParaRPr lang="en-US" altLang="zh-TW" dirty="0"/>
          </a:p>
          <a:p>
            <a:r>
              <a:rPr lang="zh-TW" altLang="en-US" dirty="0"/>
              <a:t>密文 </a:t>
            </a:r>
            <a:r>
              <a:rPr lang="en-US" altLang="zh-TW" dirty="0"/>
              <a:t>NADMCN</a:t>
            </a:r>
          </a:p>
          <a:p>
            <a:pPr lvl="1"/>
            <a:r>
              <a:rPr lang="zh-TW" altLang="en-US" dirty="0"/>
              <a:t>原文的三個 </a:t>
            </a:r>
            <a:r>
              <a:rPr lang="en-US" altLang="zh-TW" dirty="0"/>
              <a:t>E </a:t>
            </a:r>
            <a:r>
              <a:rPr lang="zh-TW" altLang="en-US" dirty="0"/>
              <a:t>對應到密文中分別被替換為 </a:t>
            </a:r>
            <a:r>
              <a:rPr lang="en-US" altLang="zh-TW" dirty="0"/>
              <a:t>A, D, C</a:t>
            </a:r>
            <a:r>
              <a:rPr lang="zh-TW" altLang="en-US" dirty="0"/>
              <a:t>，因此 </a:t>
            </a:r>
            <a:r>
              <a:rPr lang="en-US" altLang="zh-TW" dirty="0"/>
              <a:t>E </a:t>
            </a:r>
            <a:r>
              <a:rPr lang="zh-TW" altLang="en-US" dirty="0"/>
              <a:t>字母出現機率不再是最高</a:t>
            </a:r>
          </a:p>
        </p:txBody>
      </p:sp>
      <p:sp>
        <p:nvSpPr>
          <p:cNvPr id="4" name="投影片編號版面配置區 3"/>
          <p:cNvSpPr>
            <a:spLocks noGrp="1"/>
          </p:cNvSpPr>
          <p:nvPr>
            <p:ph type="sldNum" sz="quarter" idx="12"/>
          </p:nvPr>
        </p:nvSpPr>
        <p:spPr/>
        <p:txBody>
          <a:bodyPr/>
          <a:lstStyle/>
          <a:p>
            <a:fld id="{195346D8-AC81-47CC-9827-66C1911DA9F3}" type="slidenum">
              <a:rPr lang="en-US" altLang="zh-TW" smtClean="0"/>
              <a:pPr/>
              <a:t>17</a:t>
            </a:fld>
            <a:endParaRPr lang="en-US" altLang="zh-TW"/>
          </a:p>
        </p:txBody>
      </p:sp>
      <p:graphicFrame>
        <p:nvGraphicFramePr>
          <p:cNvPr id="5" name="內容版面配置區 3"/>
          <p:cNvGraphicFramePr>
            <a:graphicFrameLocks/>
          </p:cNvGraphicFramePr>
          <p:nvPr/>
        </p:nvGraphicFramePr>
        <p:xfrm>
          <a:off x="1991544" y="4221088"/>
          <a:ext cx="8215344" cy="2207736"/>
        </p:xfrm>
        <a:graphic>
          <a:graphicData uri="http://schemas.openxmlformats.org/drawingml/2006/table">
            <a:tbl>
              <a:tblPr firstRow="1" bandRow="1">
                <a:tableStyleId>{3C2FFA5D-87B4-456A-9821-1D502468CF0F}</a:tableStyleId>
              </a:tblPr>
              <a:tblGrid>
                <a:gridCol w="304272">
                  <a:extLst>
                    <a:ext uri="{9D8B030D-6E8A-4147-A177-3AD203B41FA5}">
                      <a16:colId xmlns:a16="http://schemas.microsoft.com/office/drawing/2014/main" val="20000"/>
                    </a:ext>
                  </a:extLst>
                </a:gridCol>
                <a:gridCol w="304272">
                  <a:extLst>
                    <a:ext uri="{9D8B030D-6E8A-4147-A177-3AD203B41FA5}">
                      <a16:colId xmlns:a16="http://schemas.microsoft.com/office/drawing/2014/main" val="20001"/>
                    </a:ext>
                  </a:extLst>
                </a:gridCol>
                <a:gridCol w="304272">
                  <a:extLst>
                    <a:ext uri="{9D8B030D-6E8A-4147-A177-3AD203B41FA5}">
                      <a16:colId xmlns:a16="http://schemas.microsoft.com/office/drawing/2014/main" val="20002"/>
                    </a:ext>
                  </a:extLst>
                </a:gridCol>
                <a:gridCol w="304272">
                  <a:extLst>
                    <a:ext uri="{9D8B030D-6E8A-4147-A177-3AD203B41FA5}">
                      <a16:colId xmlns:a16="http://schemas.microsoft.com/office/drawing/2014/main" val="20003"/>
                    </a:ext>
                  </a:extLst>
                </a:gridCol>
                <a:gridCol w="304272">
                  <a:extLst>
                    <a:ext uri="{9D8B030D-6E8A-4147-A177-3AD203B41FA5}">
                      <a16:colId xmlns:a16="http://schemas.microsoft.com/office/drawing/2014/main" val="20004"/>
                    </a:ext>
                  </a:extLst>
                </a:gridCol>
                <a:gridCol w="304272">
                  <a:extLst>
                    <a:ext uri="{9D8B030D-6E8A-4147-A177-3AD203B41FA5}">
                      <a16:colId xmlns:a16="http://schemas.microsoft.com/office/drawing/2014/main" val="20005"/>
                    </a:ext>
                  </a:extLst>
                </a:gridCol>
                <a:gridCol w="304272">
                  <a:extLst>
                    <a:ext uri="{9D8B030D-6E8A-4147-A177-3AD203B41FA5}">
                      <a16:colId xmlns:a16="http://schemas.microsoft.com/office/drawing/2014/main" val="20006"/>
                    </a:ext>
                  </a:extLst>
                </a:gridCol>
                <a:gridCol w="304272">
                  <a:extLst>
                    <a:ext uri="{9D8B030D-6E8A-4147-A177-3AD203B41FA5}">
                      <a16:colId xmlns:a16="http://schemas.microsoft.com/office/drawing/2014/main" val="20007"/>
                    </a:ext>
                  </a:extLst>
                </a:gridCol>
                <a:gridCol w="304272">
                  <a:extLst>
                    <a:ext uri="{9D8B030D-6E8A-4147-A177-3AD203B41FA5}">
                      <a16:colId xmlns:a16="http://schemas.microsoft.com/office/drawing/2014/main" val="20008"/>
                    </a:ext>
                  </a:extLst>
                </a:gridCol>
                <a:gridCol w="304272">
                  <a:extLst>
                    <a:ext uri="{9D8B030D-6E8A-4147-A177-3AD203B41FA5}">
                      <a16:colId xmlns:a16="http://schemas.microsoft.com/office/drawing/2014/main" val="20009"/>
                    </a:ext>
                  </a:extLst>
                </a:gridCol>
                <a:gridCol w="304272">
                  <a:extLst>
                    <a:ext uri="{9D8B030D-6E8A-4147-A177-3AD203B41FA5}">
                      <a16:colId xmlns:a16="http://schemas.microsoft.com/office/drawing/2014/main" val="20010"/>
                    </a:ext>
                  </a:extLst>
                </a:gridCol>
                <a:gridCol w="304272">
                  <a:extLst>
                    <a:ext uri="{9D8B030D-6E8A-4147-A177-3AD203B41FA5}">
                      <a16:colId xmlns:a16="http://schemas.microsoft.com/office/drawing/2014/main" val="20011"/>
                    </a:ext>
                  </a:extLst>
                </a:gridCol>
                <a:gridCol w="304272">
                  <a:extLst>
                    <a:ext uri="{9D8B030D-6E8A-4147-A177-3AD203B41FA5}">
                      <a16:colId xmlns:a16="http://schemas.microsoft.com/office/drawing/2014/main" val="20012"/>
                    </a:ext>
                  </a:extLst>
                </a:gridCol>
                <a:gridCol w="304272">
                  <a:extLst>
                    <a:ext uri="{9D8B030D-6E8A-4147-A177-3AD203B41FA5}">
                      <a16:colId xmlns:a16="http://schemas.microsoft.com/office/drawing/2014/main" val="20013"/>
                    </a:ext>
                  </a:extLst>
                </a:gridCol>
                <a:gridCol w="304272">
                  <a:extLst>
                    <a:ext uri="{9D8B030D-6E8A-4147-A177-3AD203B41FA5}">
                      <a16:colId xmlns:a16="http://schemas.microsoft.com/office/drawing/2014/main" val="20014"/>
                    </a:ext>
                  </a:extLst>
                </a:gridCol>
                <a:gridCol w="304272">
                  <a:extLst>
                    <a:ext uri="{9D8B030D-6E8A-4147-A177-3AD203B41FA5}">
                      <a16:colId xmlns:a16="http://schemas.microsoft.com/office/drawing/2014/main" val="20015"/>
                    </a:ext>
                  </a:extLst>
                </a:gridCol>
                <a:gridCol w="304272">
                  <a:extLst>
                    <a:ext uri="{9D8B030D-6E8A-4147-A177-3AD203B41FA5}">
                      <a16:colId xmlns:a16="http://schemas.microsoft.com/office/drawing/2014/main" val="20016"/>
                    </a:ext>
                  </a:extLst>
                </a:gridCol>
                <a:gridCol w="304272">
                  <a:extLst>
                    <a:ext uri="{9D8B030D-6E8A-4147-A177-3AD203B41FA5}">
                      <a16:colId xmlns:a16="http://schemas.microsoft.com/office/drawing/2014/main" val="20017"/>
                    </a:ext>
                  </a:extLst>
                </a:gridCol>
                <a:gridCol w="304272">
                  <a:extLst>
                    <a:ext uri="{9D8B030D-6E8A-4147-A177-3AD203B41FA5}">
                      <a16:colId xmlns:a16="http://schemas.microsoft.com/office/drawing/2014/main" val="20018"/>
                    </a:ext>
                  </a:extLst>
                </a:gridCol>
                <a:gridCol w="304272">
                  <a:extLst>
                    <a:ext uri="{9D8B030D-6E8A-4147-A177-3AD203B41FA5}">
                      <a16:colId xmlns:a16="http://schemas.microsoft.com/office/drawing/2014/main" val="20019"/>
                    </a:ext>
                  </a:extLst>
                </a:gridCol>
                <a:gridCol w="304272">
                  <a:extLst>
                    <a:ext uri="{9D8B030D-6E8A-4147-A177-3AD203B41FA5}">
                      <a16:colId xmlns:a16="http://schemas.microsoft.com/office/drawing/2014/main" val="20020"/>
                    </a:ext>
                  </a:extLst>
                </a:gridCol>
                <a:gridCol w="304272">
                  <a:extLst>
                    <a:ext uri="{9D8B030D-6E8A-4147-A177-3AD203B41FA5}">
                      <a16:colId xmlns:a16="http://schemas.microsoft.com/office/drawing/2014/main" val="20021"/>
                    </a:ext>
                  </a:extLst>
                </a:gridCol>
                <a:gridCol w="304272">
                  <a:extLst>
                    <a:ext uri="{9D8B030D-6E8A-4147-A177-3AD203B41FA5}">
                      <a16:colId xmlns:a16="http://schemas.microsoft.com/office/drawing/2014/main" val="20022"/>
                    </a:ext>
                  </a:extLst>
                </a:gridCol>
                <a:gridCol w="304272">
                  <a:extLst>
                    <a:ext uri="{9D8B030D-6E8A-4147-A177-3AD203B41FA5}">
                      <a16:colId xmlns:a16="http://schemas.microsoft.com/office/drawing/2014/main" val="20023"/>
                    </a:ext>
                  </a:extLst>
                </a:gridCol>
                <a:gridCol w="304272">
                  <a:extLst>
                    <a:ext uri="{9D8B030D-6E8A-4147-A177-3AD203B41FA5}">
                      <a16:colId xmlns:a16="http://schemas.microsoft.com/office/drawing/2014/main" val="20024"/>
                    </a:ext>
                  </a:extLst>
                </a:gridCol>
                <a:gridCol w="304272">
                  <a:extLst>
                    <a:ext uri="{9D8B030D-6E8A-4147-A177-3AD203B41FA5}">
                      <a16:colId xmlns:a16="http://schemas.microsoft.com/office/drawing/2014/main" val="20025"/>
                    </a:ext>
                  </a:extLst>
                </a:gridCol>
                <a:gridCol w="304272">
                  <a:extLst>
                    <a:ext uri="{9D8B030D-6E8A-4147-A177-3AD203B41FA5}">
                      <a16:colId xmlns:a16="http://schemas.microsoft.com/office/drawing/2014/main" val="20026"/>
                    </a:ext>
                  </a:extLst>
                </a:gridCol>
              </a:tblGrid>
              <a:tr h="367956">
                <a:tc>
                  <a:txBody>
                    <a:bodyPr/>
                    <a:lstStyle/>
                    <a:p>
                      <a:pPr algn="ct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extLst>
                  <a:ext uri="{0D108BD9-81ED-4DB2-BD59-A6C34878D82A}">
                    <a16:rowId xmlns:a16="http://schemas.microsoft.com/office/drawing/2014/main" val="10000"/>
                  </a:ext>
                </a:extLst>
              </a:tr>
              <a:tr h="367956">
                <a:tc>
                  <a:txBody>
                    <a:bodyPr/>
                    <a:lstStyle/>
                    <a:p>
                      <a:pPr algn="ctr"/>
                      <a:r>
                        <a:rPr lang="en-US" altLang="zh-TW" sz="1600" dirty="0">
                          <a:latin typeface="Calibri" pitchFamily="34" charset="0"/>
                        </a:rPr>
                        <a:t>1</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extLst>
                  <a:ext uri="{0D108BD9-81ED-4DB2-BD59-A6C34878D82A}">
                    <a16:rowId xmlns:a16="http://schemas.microsoft.com/office/drawing/2014/main" val="10001"/>
                  </a:ext>
                </a:extLst>
              </a:tr>
              <a:tr h="367956">
                <a:tc>
                  <a:txBody>
                    <a:bodyPr/>
                    <a:lstStyle/>
                    <a:p>
                      <a:pPr algn="ctr"/>
                      <a:r>
                        <a:rPr lang="en-US" altLang="zh-TW" sz="1600" dirty="0">
                          <a:latin typeface="Calibri" pitchFamily="34" charset="0"/>
                        </a:rPr>
                        <a:t>2</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extLst>
                  <a:ext uri="{0D108BD9-81ED-4DB2-BD59-A6C34878D82A}">
                    <a16:rowId xmlns:a16="http://schemas.microsoft.com/office/drawing/2014/main" val="10002"/>
                  </a:ext>
                </a:extLst>
              </a:tr>
              <a:tr h="367956">
                <a:tc>
                  <a:txBody>
                    <a:bodyPr/>
                    <a:lstStyle/>
                    <a:p>
                      <a:pPr algn="ctr"/>
                      <a:r>
                        <a:rPr lang="en-US" altLang="zh-TW" sz="1600" dirty="0">
                          <a:latin typeface="Calibri" pitchFamily="34" charset="0"/>
                        </a:rPr>
                        <a:t>3</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extLst>
                  <a:ext uri="{0D108BD9-81ED-4DB2-BD59-A6C34878D82A}">
                    <a16:rowId xmlns:a16="http://schemas.microsoft.com/office/drawing/2014/main" val="10003"/>
                  </a:ext>
                </a:extLst>
              </a:tr>
              <a:tr h="367956">
                <a:tc>
                  <a:txBody>
                    <a:bodyPr/>
                    <a:lstStyle/>
                    <a:p>
                      <a:pPr algn="ctr"/>
                      <a:r>
                        <a:rPr lang="en-US" altLang="zh-TW" sz="1600" dirty="0">
                          <a:latin typeface="Calibri" pitchFamily="34" charset="0"/>
                        </a:rPr>
                        <a:t>4</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W</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X</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Y</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Z</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A</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B</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C</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D</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E</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F</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G</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H</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I</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J</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K</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L</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M</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N</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O</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P</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Q</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R</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S</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T</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U</a:t>
                      </a:r>
                      <a:endParaRPr lang="zh-TW" altLang="en-US" sz="1600" dirty="0">
                        <a:latin typeface="Calibri" pitchFamily="34" charset="0"/>
                      </a:endParaRPr>
                    </a:p>
                  </a:txBody>
                  <a:tcPr anchor="ctr"/>
                </a:tc>
                <a:tc>
                  <a:txBody>
                    <a:bodyPr/>
                    <a:lstStyle/>
                    <a:p>
                      <a:pPr algn="ctr"/>
                      <a:r>
                        <a:rPr lang="en-US" altLang="zh-TW" sz="1600" dirty="0">
                          <a:latin typeface="Calibri" pitchFamily="34" charset="0"/>
                        </a:rPr>
                        <a:t>V</a:t>
                      </a:r>
                      <a:endParaRPr lang="zh-TW" altLang="en-US" sz="1600" dirty="0">
                        <a:latin typeface="Calibri" pitchFamily="34" charset="0"/>
                      </a:endParaRPr>
                    </a:p>
                  </a:txBody>
                  <a:tcPr anchor="ctr"/>
                </a:tc>
                <a:extLst>
                  <a:ext uri="{0D108BD9-81ED-4DB2-BD59-A6C34878D82A}">
                    <a16:rowId xmlns:a16="http://schemas.microsoft.com/office/drawing/2014/main" val="10004"/>
                  </a:ext>
                </a:extLst>
              </a:tr>
              <a:tr h="367956">
                <a:tc gridSpan="27">
                  <a:txBody>
                    <a:bodyPr/>
                    <a:lstStyle/>
                    <a:p>
                      <a:pPr algn="ctr"/>
                      <a:r>
                        <a:rPr lang="zh-TW" altLang="en-US" sz="1600" dirty="0">
                          <a:latin typeface="Calibri" pitchFamily="34" charset="0"/>
                        </a:rPr>
                        <a:t>本表格可以依規則繼續延伸 </a:t>
                      </a:r>
                      <a:r>
                        <a:rPr lang="en-US" altLang="zh-TW" sz="1600" dirty="0">
                          <a:latin typeface="Calibri" pitchFamily="34" charset="0"/>
                        </a:rPr>
                        <a:t>…</a:t>
                      </a:r>
                      <a:endParaRPr lang="zh-TW" altLang="en-US" sz="1600" dirty="0">
                        <a:latin typeface="Calibri" pitchFamily="34" charset="0"/>
                      </a:endParaRPr>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0750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TW"/>
              <a:t>Vigènere</a:t>
            </a:r>
            <a:r>
              <a:rPr lang="zh-TW" altLang="en-US"/>
              <a:t>密碼法 </a:t>
            </a:r>
          </a:p>
        </p:txBody>
      </p:sp>
      <p:sp>
        <p:nvSpPr>
          <p:cNvPr id="19459" name="Rectangle 3"/>
          <p:cNvSpPr>
            <a:spLocks noGrp="1" noChangeArrowheads="1"/>
          </p:cNvSpPr>
          <p:nvPr>
            <p:ph idx="1"/>
          </p:nvPr>
        </p:nvSpPr>
        <p:spPr/>
        <p:txBody>
          <a:bodyPr/>
          <a:lstStyle/>
          <a:p>
            <a:pPr eaLnBrk="1" hangingPunct="1"/>
            <a:r>
              <a:rPr lang="en-US" altLang="zh-TW" dirty="0"/>
              <a:t>Poly-alphabetic </a:t>
            </a:r>
            <a:r>
              <a:rPr lang="zh-TW" altLang="en-US" dirty="0"/>
              <a:t>密碼法的一種</a:t>
            </a:r>
          </a:p>
          <a:p>
            <a:pPr eaLnBrk="1" hangingPunct="1"/>
            <a:r>
              <a:rPr lang="zh-TW" altLang="en-US" dirty="0"/>
              <a:t>依照金鑰長度的不同 </a:t>
            </a:r>
            <a:r>
              <a:rPr lang="en-US" altLang="zh-TW" dirty="0" err="1"/>
              <a:t>Vigènere</a:t>
            </a:r>
            <a:r>
              <a:rPr lang="en-US" altLang="zh-TW" dirty="0"/>
              <a:t> </a:t>
            </a:r>
            <a:r>
              <a:rPr lang="zh-TW" altLang="en-US" dirty="0"/>
              <a:t>密碼法使用不同數量的字元對照表。 </a:t>
            </a:r>
            <a:endParaRPr lang="en-US" altLang="zh-TW" dirty="0"/>
          </a:p>
          <a:p>
            <a:pPr eaLnBrk="1" hangingPunct="1"/>
            <a:r>
              <a:rPr lang="zh-TW" altLang="en-US" dirty="0"/>
              <a:t>例</a:t>
            </a:r>
            <a:endParaRPr lang="en-US" altLang="zh-TW" dirty="0"/>
          </a:p>
          <a:p>
            <a:pPr lvl="1" eaLnBrk="1" hangingPunct="1"/>
            <a:r>
              <a:rPr lang="zh-TW" altLang="en-US" dirty="0"/>
              <a:t>金鑰為 </a:t>
            </a:r>
            <a:r>
              <a:rPr lang="en-US" altLang="zh-TW" dirty="0"/>
              <a:t>NOW</a:t>
            </a:r>
          </a:p>
          <a:p>
            <a:pPr lvl="1" eaLnBrk="1" hangingPunct="1"/>
            <a:r>
              <a:rPr lang="zh-TW" altLang="en-US" dirty="0"/>
              <a:t>明文為 </a:t>
            </a:r>
            <a:r>
              <a:rPr lang="en-US" altLang="zh-TW" dirty="0"/>
              <a:t>YOU SHOULD SLEEP EARLY</a:t>
            </a:r>
          </a:p>
          <a:p>
            <a:pPr lvl="1" eaLnBrk="1" hangingPunct="1"/>
            <a:r>
              <a:rPr lang="zh-TW" altLang="en-US" dirty="0"/>
              <a:t>密文為 </a:t>
            </a:r>
            <a:r>
              <a:rPr lang="en-US" altLang="zh-TW" dirty="0"/>
              <a:t>LCQ FVKHZZ FZARD ANFHL</a:t>
            </a:r>
            <a:endParaRPr lang="zh-TW" altLang="en-US" dirty="0"/>
          </a:p>
        </p:txBody>
      </p:sp>
      <p:sp>
        <p:nvSpPr>
          <p:cNvPr id="5" name="投影片編號版面配置區 4"/>
          <p:cNvSpPr>
            <a:spLocks noGrp="1"/>
          </p:cNvSpPr>
          <p:nvPr>
            <p:ph type="sldNum" sz="quarter" idx="12"/>
          </p:nvPr>
        </p:nvSpPr>
        <p:spPr/>
        <p:txBody>
          <a:bodyPr/>
          <a:lstStyle/>
          <a:p>
            <a:pPr>
              <a:defRPr/>
            </a:pPr>
            <a:fld id="{AEACF08B-B1D2-4F8A-9211-C71F3D983166}" type="slidenum">
              <a:rPr lang="en-US" altLang="zh-TW" smtClean="0"/>
              <a:pPr>
                <a:defRPr/>
              </a:pPr>
              <a:t>18</a:t>
            </a:fld>
            <a:endParaRPr lang="en-US" altLang="zh-TW"/>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F42B059-BE30-4FB6-9A49-B837B8916B7A}" type="slidenum">
              <a:rPr lang="en-US" altLang="zh-TW" smtClean="0"/>
              <a:pPr>
                <a:defRPr/>
              </a:pPr>
              <a:t>19</a:t>
            </a:fld>
            <a:endParaRPr lang="en-US" altLang="zh-TW"/>
          </a:p>
        </p:txBody>
      </p:sp>
      <p:pic>
        <p:nvPicPr>
          <p:cNvPr id="20483" name="Picture 2"/>
          <p:cNvPicPr>
            <a:picLocks noChangeAspect="1" noChangeArrowheads="1"/>
          </p:cNvPicPr>
          <p:nvPr/>
        </p:nvPicPr>
        <p:blipFill>
          <a:blip r:embed="rId2"/>
          <a:srcRect/>
          <a:stretch>
            <a:fillRect/>
          </a:stretch>
        </p:blipFill>
        <p:spPr bwMode="auto">
          <a:xfrm>
            <a:off x="3095625" y="714375"/>
            <a:ext cx="5715000" cy="5715000"/>
          </a:xfrm>
          <a:prstGeom prst="rect">
            <a:avLst/>
          </a:prstGeom>
          <a:noFill/>
          <a:ln w="9525">
            <a:noFill/>
            <a:miter lim="800000"/>
            <a:headEnd/>
            <a:tailEnd/>
          </a:ln>
        </p:spPr>
      </p:pic>
      <p:sp>
        <p:nvSpPr>
          <p:cNvPr id="20484" name="文字方塊 5"/>
          <p:cNvSpPr txBox="1">
            <a:spLocks noChangeArrowheads="1"/>
          </p:cNvSpPr>
          <p:nvPr/>
        </p:nvSpPr>
        <p:spPr bwMode="auto">
          <a:xfrm>
            <a:off x="3095626" y="214314"/>
            <a:ext cx="3794437" cy="461665"/>
          </a:xfrm>
          <a:prstGeom prst="rect">
            <a:avLst/>
          </a:prstGeom>
          <a:noFill/>
          <a:ln w="9525">
            <a:noFill/>
            <a:miter lim="800000"/>
            <a:headEnd/>
            <a:tailEnd/>
          </a:ln>
        </p:spPr>
        <p:txBody>
          <a:bodyPr wrap="none">
            <a:spAutoFit/>
          </a:bodyPr>
          <a:lstStyle/>
          <a:p>
            <a:r>
              <a:rPr lang="en-US" altLang="zh-TW" sz="2400"/>
              <a:t>Vigenere Cipher </a:t>
            </a:r>
            <a:r>
              <a:rPr lang="zh-TW" altLang="en-US" sz="2400"/>
              <a:t>字母對應表</a:t>
            </a:r>
          </a:p>
        </p:txBody>
      </p:sp>
      <p:sp>
        <p:nvSpPr>
          <p:cNvPr id="12" name="矩形 11"/>
          <p:cNvSpPr/>
          <p:nvPr/>
        </p:nvSpPr>
        <p:spPr>
          <a:xfrm>
            <a:off x="3095625" y="3714751"/>
            <a:ext cx="5715000" cy="14287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矩形 7"/>
          <p:cNvSpPr/>
          <p:nvPr/>
        </p:nvSpPr>
        <p:spPr>
          <a:xfrm>
            <a:off x="3095625" y="3929064"/>
            <a:ext cx="5715000" cy="14287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矩形 8"/>
          <p:cNvSpPr/>
          <p:nvPr/>
        </p:nvSpPr>
        <p:spPr>
          <a:xfrm>
            <a:off x="3095625" y="5643564"/>
            <a:ext cx="5715000" cy="14287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C0B5CA-1DB5-4374-B6E7-177461FBBB8F}"/>
              </a:ext>
            </a:extLst>
          </p:cNvPr>
          <p:cNvSpPr>
            <a:spLocks noGrp="1"/>
          </p:cNvSpPr>
          <p:nvPr>
            <p:ph type="title"/>
          </p:nvPr>
        </p:nvSpPr>
        <p:spPr/>
        <p:txBody>
          <a:bodyPr/>
          <a:lstStyle/>
          <a:p>
            <a:r>
              <a:rPr lang="en-US" altLang="zh-TW" dirty="0"/>
              <a:t>Outline </a:t>
            </a:r>
            <a:r>
              <a:rPr lang="zh-TW" altLang="en-US" dirty="0"/>
              <a:t>大綱</a:t>
            </a:r>
          </a:p>
        </p:txBody>
      </p:sp>
      <p:sp>
        <p:nvSpPr>
          <p:cNvPr id="7" name="內容版面配置區 6">
            <a:extLst>
              <a:ext uri="{FF2B5EF4-FFF2-40B4-BE49-F238E27FC236}">
                <a16:creationId xmlns:a16="http://schemas.microsoft.com/office/drawing/2014/main" id="{1CA0BD4D-B1CA-405E-ABD0-44E05AAEB549}"/>
              </a:ext>
            </a:extLst>
          </p:cNvPr>
          <p:cNvSpPr>
            <a:spLocks noGrp="1"/>
          </p:cNvSpPr>
          <p:nvPr>
            <p:ph idx="1"/>
          </p:nvPr>
        </p:nvSpPr>
        <p:spPr/>
        <p:txBody>
          <a:bodyPr/>
          <a:lstStyle/>
          <a:p>
            <a:r>
              <a:rPr lang="en-US" altLang="zh-TW" dirty="0"/>
              <a:t>Confidentiality with Symmetric Encryption </a:t>
            </a:r>
            <a:r>
              <a:rPr lang="zh-TW" altLang="en-US" dirty="0"/>
              <a:t>對稱式加密</a:t>
            </a:r>
            <a:endParaRPr lang="en-US" altLang="zh-TW" dirty="0"/>
          </a:p>
          <a:p>
            <a:r>
              <a:rPr lang="en-US" altLang="zh-TW" dirty="0"/>
              <a:t>Message Authentication and Hash Functions </a:t>
            </a:r>
            <a:r>
              <a:rPr lang="zh-TW" altLang="en-US" dirty="0"/>
              <a:t>訊息認證</a:t>
            </a:r>
            <a:endParaRPr lang="en-US" altLang="zh-TW" dirty="0"/>
          </a:p>
          <a:p>
            <a:r>
              <a:rPr lang="en-US" altLang="zh-TW" dirty="0"/>
              <a:t>Public-Key Encryption </a:t>
            </a:r>
            <a:r>
              <a:rPr lang="zh-TW" altLang="en-US" dirty="0"/>
              <a:t>公開金鑰加密</a:t>
            </a:r>
            <a:endParaRPr lang="en-US" altLang="zh-TW" dirty="0"/>
          </a:p>
          <a:p>
            <a:r>
              <a:rPr lang="en-US" altLang="zh-TW" dirty="0"/>
              <a:t>Digital Signatures and Key Management </a:t>
            </a:r>
            <a:r>
              <a:rPr lang="zh-TW" altLang="en-US" dirty="0"/>
              <a:t>數位簽章</a:t>
            </a:r>
            <a:endParaRPr lang="en-US" altLang="zh-TW" dirty="0"/>
          </a:p>
          <a:p>
            <a:r>
              <a:rPr lang="en-US" altLang="zh-TW" dirty="0"/>
              <a:t>Random and Pseudorandom Numbers </a:t>
            </a:r>
            <a:r>
              <a:rPr lang="zh-TW" altLang="en-US" dirty="0"/>
              <a:t>隨機亂數</a:t>
            </a:r>
            <a:endParaRPr lang="en-US" altLang="zh-TW" dirty="0"/>
          </a:p>
          <a:p>
            <a:r>
              <a:rPr lang="en-US" altLang="zh-TW" dirty="0"/>
              <a:t>Practical Application: Encryption of Stored Data</a:t>
            </a:r>
          </a:p>
          <a:p>
            <a:endParaRPr lang="en-US" altLang="zh-TW" dirty="0"/>
          </a:p>
        </p:txBody>
      </p:sp>
      <p:sp>
        <p:nvSpPr>
          <p:cNvPr id="4" name="投影片編號版面配置區 3">
            <a:extLst>
              <a:ext uri="{FF2B5EF4-FFF2-40B4-BE49-F238E27FC236}">
                <a16:creationId xmlns:a16="http://schemas.microsoft.com/office/drawing/2014/main" id="{747C0C72-ED20-4FBB-8F24-3FEDE3E8DD8A}"/>
              </a:ext>
            </a:extLst>
          </p:cNvPr>
          <p:cNvSpPr>
            <a:spLocks noGrp="1"/>
          </p:cNvSpPr>
          <p:nvPr>
            <p:ph type="sldNum" sz="quarter" idx="12"/>
          </p:nvPr>
        </p:nvSpPr>
        <p:spPr/>
        <p:txBody>
          <a:bodyPr/>
          <a:lstStyle/>
          <a:p>
            <a:fld id="{06AFB70A-E524-49E4-8F5C-48BFBE4381EC}" type="slidenum">
              <a:rPr lang="en-US" altLang="zh-TW" smtClean="0"/>
              <a:pPr/>
              <a:t>2</a:t>
            </a:fld>
            <a:endParaRPr lang="en-US" altLang="zh-TW"/>
          </a:p>
        </p:txBody>
      </p:sp>
    </p:spTree>
    <p:extLst>
      <p:ext uri="{BB962C8B-B14F-4D97-AF65-F5344CB8AC3E}">
        <p14:creationId xmlns:p14="http://schemas.microsoft.com/office/powerpoint/2010/main" val="64933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a:bodyPr>
          <a:lstStyle/>
          <a:p>
            <a:r>
              <a:rPr lang="en-US" altLang="zh-TW"/>
              <a:t>Homophonic Substitution Cipher</a:t>
            </a:r>
            <a:br>
              <a:rPr lang="en-US" altLang="zh-TW"/>
            </a:br>
            <a:r>
              <a:rPr lang="en-US" altLang="zh-TW"/>
              <a:t>(</a:t>
            </a:r>
            <a:r>
              <a:rPr lang="zh-TW" altLang="en-US"/>
              <a:t>等價替代密碼法</a:t>
            </a:r>
            <a:r>
              <a:rPr lang="en-US" altLang="zh-TW"/>
              <a:t>) </a:t>
            </a:r>
          </a:p>
        </p:txBody>
      </p:sp>
      <p:sp>
        <p:nvSpPr>
          <p:cNvPr id="89" name="投影片編號版面配置區 5"/>
          <p:cNvSpPr>
            <a:spLocks noGrp="1"/>
          </p:cNvSpPr>
          <p:nvPr>
            <p:ph type="sldNum" sz="quarter" idx="12"/>
          </p:nvPr>
        </p:nvSpPr>
        <p:spPr/>
        <p:txBody>
          <a:bodyPr/>
          <a:lstStyle/>
          <a:p>
            <a:fld id="{80C098B5-43B2-4366-B867-A546280EA751}" type="slidenum">
              <a:rPr lang="en-US" altLang="zh-TW"/>
              <a:pPr/>
              <a:t>20</a:t>
            </a:fld>
            <a:endParaRPr lang="en-US" altLang="zh-TW"/>
          </a:p>
        </p:txBody>
      </p:sp>
      <p:sp>
        <p:nvSpPr>
          <p:cNvPr id="21592" name="Rectangle 323"/>
          <p:cNvSpPr>
            <a:spLocks noChangeArrowheads="1"/>
          </p:cNvSpPr>
          <p:nvPr/>
        </p:nvSpPr>
        <p:spPr bwMode="auto">
          <a:xfrm>
            <a:off x="4583114" y="5734051"/>
            <a:ext cx="2770187" cy="366713"/>
          </a:xfrm>
          <a:prstGeom prst="rect">
            <a:avLst/>
          </a:prstGeom>
          <a:noFill/>
          <a:ln w="9525">
            <a:noFill/>
            <a:miter lim="800000"/>
            <a:headEnd/>
            <a:tailEnd/>
          </a:ln>
        </p:spPr>
        <p:txBody>
          <a:bodyPr wrap="none" anchor="ctr">
            <a:spAutoFit/>
          </a:bodyPr>
          <a:lstStyle/>
          <a:p>
            <a:r>
              <a:rPr lang="zh-TW" altLang="en-US"/>
              <a:t>英文字元出現頻率統計表 </a:t>
            </a:r>
          </a:p>
        </p:txBody>
      </p:sp>
      <p:sp>
        <p:nvSpPr>
          <p:cNvPr id="7" name="內容版面配置區 6">
            <a:extLst>
              <a:ext uri="{FF2B5EF4-FFF2-40B4-BE49-F238E27FC236}">
                <a16:creationId xmlns:a16="http://schemas.microsoft.com/office/drawing/2014/main" id="{767065B0-60F8-4F6F-BAA9-5398192689D2}"/>
              </a:ext>
            </a:extLst>
          </p:cNvPr>
          <p:cNvSpPr>
            <a:spLocks noGrp="1"/>
          </p:cNvSpPr>
          <p:nvPr>
            <p:ph idx="1"/>
          </p:nvPr>
        </p:nvSpPr>
        <p:spPr/>
        <p:txBody>
          <a:bodyPr/>
          <a:lstStyle/>
          <a:p>
            <a:r>
              <a:rPr lang="zh-TW" altLang="en-US" dirty="0"/>
              <a:t>一個字元用多個符號來隨機表示。</a:t>
            </a:r>
          </a:p>
          <a:p>
            <a:r>
              <a:rPr lang="zh-TW" altLang="en-US" dirty="0"/>
              <a:t>而一個字元究竟要用多少個符號來代表，完全取決於它在一個語言當中出現的頻率。</a:t>
            </a:r>
            <a:endParaRPr lang="en-US" altLang="zh-TW" dirty="0"/>
          </a:p>
          <a:p>
            <a:r>
              <a:rPr lang="zh-TW" altLang="en-US" dirty="0"/>
              <a:t>對抗 </a:t>
            </a:r>
            <a:r>
              <a:rPr lang="en-US" altLang="zh-TW" dirty="0"/>
              <a:t>Frequency Analysis</a:t>
            </a:r>
            <a:endParaRPr lang="zh-TW" altLang="en-US" dirty="0"/>
          </a:p>
        </p:txBody>
      </p:sp>
      <p:graphicFrame>
        <p:nvGraphicFramePr>
          <p:cNvPr id="13" name="Group 321">
            <a:extLst>
              <a:ext uri="{FF2B5EF4-FFF2-40B4-BE49-F238E27FC236}">
                <a16:creationId xmlns:a16="http://schemas.microsoft.com/office/drawing/2014/main" id="{AA9DFA32-5F3E-4EE6-A3E0-16E29A00F435}"/>
              </a:ext>
            </a:extLst>
          </p:cNvPr>
          <p:cNvGraphicFramePr>
            <a:graphicFrameLocks/>
          </p:cNvGraphicFramePr>
          <p:nvPr>
            <p:extLst>
              <p:ext uri="{D42A27DB-BD31-4B8C-83A1-F6EECF244321}">
                <p14:modId xmlns:p14="http://schemas.microsoft.com/office/powerpoint/2010/main" val="3923390027"/>
              </p:ext>
            </p:extLst>
          </p:nvPr>
        </p:nvGraphicFramePr>
        <p:xfrm>
          <a:off x="462642" y="4580731"/>
          <a:ext cx="11280570" cy="1152525"/>
        </p:xfrm>
        <a:graphic>
          <a:graphicData uri="http://schemas.openxmlformats.org/drawingml/2006/table">
            <a:tbl>
              <a:tblPr/>
              <a:tblGrid>
                <a:gridCol w="434772">
                  <a:extLst>
                    <a:ext uri="{9D8B030D-6E8A-4147-A177-3AD203B41FA5}">
                      <a16:colId xmlns:a16="http://schemas.microsoft.com/office/drawing/2014/main" val="20000"/>
                    </a:ext>
                  </a:extLst>
                </a:gridCol>
                <a:gridCol w="432814">
                  <a:extLst>
                    <a:ext uri="{9D8B030D-6E8A-4147-A177-3AD203B41FA5}">
                      <a16:colId xmlns:a16="http://schemas.microsoft.com/office/drawing/2014/main" val="20001"/>
                    </a:ext>
                  </a:extLst>
                </a:gridCol>
                <a:gridCol w="434772">
                  <a:extLst>
                    <a:ext uri="{9D8B030D-6E8A-4147-A177-3AD203B41FA5}">
                      <a16:colId xmlns:a16="http://schemas.microsoft.com/office/drawing/2014/main" val="20002"/>
                    </a:ext>
                  </a:extLst>
                </a:gridCol>
                <a:gridCol w="432813">
                  <a:extLst>
                    <a:ext uri="{9D8B030D-6E8A-4147-A177-3AD203B41FA5}">
                      <a16:colId xmlns:a16="http://schemas.microsoft.com/office/drawing/2014/main" val="20003"/>
                    </a:ext>
                  </a:extLst>
                </a:gridCol>
                <a:gridCol w="434772">
                  <a:extLst>
                    <a:ext uri="{9D8B030D-6E8A-4147-A177-3AD203B41FA5}">
                      <a16:colId xmlns:a16="http://schemas.microsoft.com/office/drawing/2014/main" val="20004"/>
                    </a:ext>
                  </a:extLst>
                </a:gridCol>
                <a:gridCol w="432814">
                  <a:extLst>
                    <a:ext uri="{9D8B030D-6E8A-4147-A177-3AD203B41FA5}">
                      <a16:colId xmlns:a16="http://schemas.microsoft.com/office/drawing/2014/main" val="20005"/>
                    </a:ext>
                  </a:extLst>
                </a:gridCol>
                <a:gridCol w="434772">
                  <a:extLst>
                    <a:ext uri="{9D8B030D-6E8A-4147-A177-3AD203B41FA5}">
                      <a16:colId xmlns:a16="http://schemas.microsoft.com/office/drawing/2014/main" val="20006"/>
                    </a:ext>
                  </a:extLst>
                </a:gridCol>
                <a:gridCol w="432813">
                  <a:extLst>
                    <a:ext uri="{9D8B030D-6E8A-4147-A177-3AD203B41FA5}">
                      <a16:colId xmlns:a16="http://schemas.microsoft.com/office/drawing/2014/main" val="20007"/>
                    </a:ext>
                  </a:extLst>
                </a:gridCol>
                <a:gridCol w="434772">
                  <a:extLst>
                    <a:ext uri="{9D8B030D-6E8A-4147-A177-3AD203B41FA5}">
                      <a16:colId xmlns:a16="http://schemas.microsoft.com/office/drawing/2014/main" val="20008"/>
                    </a:ext>
                  </a:extLst>
                </a:gridCol>
                <a:gridCol w="432814">
                  <a:extLst>
                    <a:ext uri="{9D8B030D-6E8A-4147-A177-3AD203B41FA5}">
                      <a16:colId xmlns:a16="http://schemas.microsoft.com/office/drawing/2014/main" val="20009"/>
                    </a:ext>
                  </a:extLst>
                </a:gridCol>
                <a:gridCol w="434772">
                  <a:extLst>
                    <a:ext uri="{9D8B030D-6E8A-4147-A177-3AD203B41FA5}">
                      <a16:colId xmlns:a16="http://schemas.microsoft.com/office/drawing/2014/main" val="20010"/>
                    </a:ext>
                  </a:extLst>
                </a:gridCol>
                <a:gridCol w="432813">
                  <a:extLst>
                    <a:ext uri="{9D8B030D-6E8A-4147-A177-3AD203B41FA5}">
                      <a16:colId xmlns:a16="http://schemas.microsoft.com/office/drawing/2014/main" val="20011"/>
                    </a:ext>
                  </a:extLst>
                </a:gridCol>
                <a:gridCol w="434772">
                  <a:extLst>
                    <a:ext uri="{9D8B030D-6E8A-4147-A177-3AD203B41FA5}">
                      <a16:colId xmlns:a16="http://schemas.microsoft.com/office/drawing/2014/main" val="20012"/>
                    </a:ext>
                  </a:extLst>
                </a:gridCol>
                <a:gridCol w="434772">
                  <a:extLst>
                    <a:ext uri="{9D8B030D-6E8A-4147-A177-3AD203B41FA5}">
                      <a16:colId xmlns:a16="http://schemas.microsoft.com/office/drawing/2014/main" val="20013"/>
                    </a:ext>
                  </a:extLst>
                </a:gridCol>
                <a:gridCol w="432814">
                  <a:extLst>
                    <a:ext uri="{9D8B030D-6E8A-4147-A177-3AD203B41FA5}">
                      <a16:colId xmlns:a16="http://schemas.microsoft.com/office/drawing/2014/main" val="20014"/>
                    </a:ext>
                  </a:extLst>
                </a:gridCol>
                <a:gridCol w="434772">
                  <a:extLst>
                    <a:ext uri="{9D8B030D-6E8A-4147-A177-3AD203B41FA5}">
                      <a16:colId xmlns:a16="http://schemas.microsoft.com/office/drawing/2014/main" val="20015"/>
                    </a:ext>
                  </a:extLst>
                </a:gridCol>
                <a:gridCol w="432813">
                  <a:extLst>
                    <a:ext uri="{9D8B030D-6E8A-4147-A177-3AD203B41FA5}">
                      <a16:colId xmlns:a16="http://schemas.microsoft.com/office/drawing/2014/main" val="20016"/>
                    </a:ext>
                  </a:extLst>
                </a:gridCol>
                <a:gridCol w="434772">
                  <a:extLst>
                    <a:ext uri="{9D8B030D-6E8A-4147-A177-3AD203B41FA5}">
                      <a16:colId xmlns:a16="http://schemas.microsoft.com/office/drawing/2014/main" val="20017"/>
                    </a:ext>
                  </a:extLst>
                </a:gridCol>
                <a:gridCol w="432814">
                  <a:extLst>
                    <a:ext uri="{9D8B030D-6E8A-4147-A177-3AD203B41FA5}">
                      <a16:colId xmlns:a16="http://schemas.microsoft.com/office/drawing/2014/main" val="20018"/>
                    </a:ext>
                  </a:extLst>
                </a:gridCol>
                <a:gridCol w="434772">
                  <a:extLst>
                    <a:ext uri="{9D8B030D-6E8A-4147-A177-3AD203B41FA5}">
                      <a16:colId xmlns:a16="http://schemas.microsoft.com/office/drawing/2014/main" val="20019"/>
                    </a:ext>
                  </a:extLst>
                </a:gridCol>
                <a:gridCol w="432813">
                  <a:extLst>
                    <a:ext uri="{9D8B030D-6E8A-4147-A177-3AD203B41FA5}">
                      <a16:colId xmlns:a16="http://schemas.microsoft.com/office/drawing/2014/main" val="20020"/>
                    </a:ext>
                  </a:extLst>
                </a:gridCol>
                <a:gridCol w="434772">
                  <a:extLst>
                    <a:ext uri="{9D8B030D-6E8A-4147-A177-3AD203B41FA5}">
                      <a16:colId xmlns:a16="http://schemas.microsoft.com/office/drawing/2014/main" val="20021"/>
                    </a:ext>
                  </a:extLst>
                </a:gridCol>
                <a:gridCol w="432814">
                  <a:extLst>
                    <a:ext uri="{9D8B030D-6E8A-4147-A177-3AD203B41FA5}">
                      <a16:colId xmlns:a16="http://schemas.microsoft.com/office/drawing/2014/main" val="20022"/>
                    </a:ext>
                  </a:extLst>
                </a:gridCol>
                <a:gridCol w="434772">
                  <a:extLst>
                    <a:ext uri="{9D8B030D-6E8A-4147-A177-3AD203B41FA5}">
                      <a16:colId xmlns:a16="http://schemas.microsoft.com/office/drawing/2014/main" val="20023"/>
                    </a:ext>
                  </a:extLst>
                </a:gridCol>
                <a:gridCol w="432813">
                  <a:extLst>
                    <a:ext uri="{9D8B030D-6E8A-4147-A177-3AD203B41FA5}">
                      <a16:colId xmlns:a16="http://schemas.microsoft.com/office/drawing/2014/main" val="20024"/>
                    </a:ext>
                  </a:extLst>
                </a:gridCol>
                <a:gridCol w="434772">
                  <a:extLst>
                    <a:ext uri="{9D8B030D-6E8A-4147-A177-3AD203B41FA5}">
                      <a16:colId xmlns:a16="http://schemas.microsoft.com/office/drawing/2014/main" val="20025"/>
                    </a:ext>
                  </a:extLst>
                </a:gridCol>
              </a:tblGrid>
              <a:tr h="428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A</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B</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C</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D</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E</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F</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G</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H</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I</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J</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K</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L</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M</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N</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O</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P</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Q</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R</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S</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T</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U</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V</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W</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X</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Y</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Z</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A"/>
                    </a:solidFill>
                  </a:tcPr>
                </a:tc>
                <a:extLst>
                  <a:ext uri="{0D108BD9-81ED-4DB2-BD59-A6C34878D82A}">
                    <a16:rowId xmlns:a16="http://schemas.microsoft.com/office/drawing/2014/main" val="10000"/>
                  </a:ext>
                </a:extLst>
              </a:tr>
              <a:tr h="723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dirty="0">
                          <a:ln>
                            <a:noFill/>
                          </a:ln>
                          <a:solidFill>
                            <a:srgbClr val="000000"/>
                          </a:solidFill>
                          <a:effectLst/>
                          <a:latin typeface="Arial" panose="020B0604020202020204" pitchFamily="34" charset="0"/>
                          <a:ea typeface="標楷體" pitchFamily="65" charset="-120"/>
                          <a:cs typeface="Arial" panose="020B0604020202020204" pitchFamily="34" charset="0"/>
                        </a:rPr>
                        <a:t>8.2</a:t>
                      </a:r>
                      <a:endParaRPr kumimoji="1" lang="en-US" altLang="zh-TW" sz="1200" b="0" i="0" u="none" strike="noStrike" kern="1200" cap="none" spc="-100" normalizeH="0" baseline="0" dirty="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1.5</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2.8</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4.3</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dirty="0">
                          <a:ln>
                            <a:noFill/>
                          </a:ln>
                          <a:solidFill>
                            <a:srgbClr val="000000"/>
                          </a:solidFill>
                          <a:effectLst/>
                          <a:latin typeface="Arial" panose="020B0604020202020204" pitchFamily="34" charset="0"/>
                          <a:ea typeface="標楷體" pitchFamily="65" charset="-120"/>
                          <a:cs typeface="Arial" panose="020B0604020202020204" pitchFamily="34" charset="0"/>
                        </a:rPr>
                        <a:t>12.7</a:t>
                      </a:r>
                      <a:endParaRPr kumimoji="1" lang="en-US" altLang="zh-TW" sz="1200" b="0" i="0" u="none" strike="noStrike" kern="1200" cap="none" spc="-100" normalizeH="0" baseline="0" dirty="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2.2</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6.1</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7.0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0.2</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0.8</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4.0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2.4</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6.7</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7.5</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1.9</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0.1</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6.0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6.3</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9.1</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2.8</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1.0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2.4</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0.2</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a:ln>
                            <a:noFill/>
                          </a:ln>
                          <a:solidFill>
                            <a:srgbClr val="000000"/>
                          </a:solidFill>
                          <a:effectLst/>
                          <a:latin typeface="Arial" panose="020B0604020202020204" pitchFamily="34" charset="0"/>
                          <a:ea typeface="標楷體" pitchFamily="65" charset="-120"/>
                          <a:cs typeface="Arial" panose="020B0604020202020204" pitchFamily="34" charset="0"/>
                        </a:rPr>
                        <a:t>2.0</a:t>
                      </a:r>
                      <a:endParaRPr kumimoji="1" lang="en-US" altLang="zh-TW" sz="1200" b="0" i="0" u="none" strike="noStrike" kern="1200" cap="none" spc="-100" normalizeH="0" baseline="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kern="1200" cap="none" spc="-100" normalizeH="0" baseline="0" dirty="0">
                          <a:ln>
                            <a:noFill/>
                          </a:ln>
                          <a:solidFill>
                            <a:srgbClr val="000000"/>
                          </a:solidFill>
                          <a:effectLst/>
                          <a:latin typeface="Arial" panose="020B0604020202020204" pitchFamily="34" charset="0"/>
                          <a:ea typeface="標楷體" pitchFamily="65" charset="-120"/>
                          <a:cs typeface="Arial" panose="020B0604020202020204" pitchFamily="34" charset="0"/>
                        </a:rPr>
                        <a:t>0.1</a:t>
                      </a:r>
                      <a:endParaRPr kumimoji="1" lang="en-US" altLang="zh-TW" sz="1200" b="0" i="0" u="none" strike="noStrike" kern="1200" cap="none" spc="-100" normalizeH="0" baseline="0" dirty="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rtlCol="0">
            <a:normAutofit/>
          </a:bodyPr>
          <a:lstStyle/>
          <a:p>
            <a:pPr>
              <a:defRPr/>
            </a:pPr>
            <a:r>
              <a:rPr lang="en-US" altLang="zh-TW" sz="4000" dirty="0">
                <a:latin typeface="Times New Roman" pitchFamily="18" charset="0"/>
              </a:rPr>
              <a:t>Homophonic Substitution</a:t>
            </a:r>
            <a:r>
              <a:rPr lang="en-US" altLang="zh-TW" sz="4000" dirty="0"/>
              <a:t> </a:t>
            </a:r>
            <a:r>
              <a:rPr lang="zh-TW" altLang="en-US" sz="4000" dirty="0"/>
              <a:t>密碼法之替代表範例 </a:t>
            </a:r>
          </a:p>
        </p:txBody>
      </p:sp>
      <p:sp>
        <p:nvSpPr>
          <p:cNvPr id="2" name="內容版面配置區 1">
            <a:extLst>
              <a:ext uri="{FF2B5EF4-FFF2-40B4-BE49-F238E27FC236}">
                <a16:creationId xmlns:a16="http://schemas.microsoft.com/office/drawing/2014/main" id="{4A9C7D9F-EC11-438A-8505-DCE4E626CF18}"/>
              </a:ext>
            </a:extLst>
          </p:cNvPr>
          <p:cNvSpPr>
            <a:spLocks noGrp="1"/>
          </p:cNvSpPr>
          <p:nvPr>
            <p:ph idx="1"/>
          </p:nvPr>
        </p:nvSpPr>
        <p:spPr/>
        <p:txBody>
          <a:bodyPr/>
          <a:lstStyle/>
          <a:p>
            <a:r>
              <a:rPr lang="zh-TW" altLang="en-US" sz="2800" dirty="0"/>
              <a:t>假設我們要對字元</a:t>
            </a:r>
            <a:r>
              <a:rPr lang="zh-TW" altLang="en-US" sz="2800" dirty="0">
                <a:latin typeface="Arial" charset="0"/>
              </a:rPr>
              <a:t> </a:t>
            </a:r>
            <a:r>
              <a:rPr lang="en-US" altLang="zh-TW" sz="2800" dirty="0"/>
              <a:t>I </a:t>
            </a:r>
            <a:r>
              <a:rPr lang="zh-TW" altLang="en-US" sz="2800" dirty="0"/>
              <a:t>加密，第一次用</a:t>
            </a:r>
            <a:r>
              <a:rPr lang="en-US" altLang="zh-TW" sz="2800" dirty="0"/>
              <a:t>32</a:t>
            </a:r>
            <a:r>
              <a:rPr lang="zh-TW" altLang="en-US" sz="2800" dirty="0"/>
              <a:t>，第二次用</a:t>
            </a:r>
            <a:r>
              <a:rPr lang="en-US" altLang="zh-TW" sz="2800" dirty="0"/>
              <a:t>99</a:t>
            </a:r>
            <a:r>
              <a:rPr lang="zh-TW" altLang="en-US" sz="2800" dirty="0"/>
              <a:t>，第三次用</a:t>
            </a:r>
            <a:r>
              <a:rPr lang="en-US" altLang="zh-TW" sz="2800" dirty="0"/>
              <a:t>78</a:t>
            </a:r>
            <a:r>
              <a:rPr lang="zh-TW" altLang="en-US" sz="2800" dirty="0"/>
              <a:t>；而對 </a:t>
            </a:r>
            <a:r>
              <a:rPr lang="en-US" altLang="zh-TW" sz="2800" dirty="0"/>
              <a:t>R </a:t>
            </a:r>
            <a:r>
              <a:rPr lang="zh-TW" altLang="en-US" sz="2800" dirty="0"/>
              <a:t>加密，第一次用</a:t>
            </a:r>
            <a:r>
              <a:rPr lang="en-US" altLang="zh-TW" sz="2800" dirty="0"/>
              <a:t>24</a:t>
            </a:r>
            <a:r>
              <a:rPr lang="zh-TW" altLang="en-US" sz="2800" dirty="0"/>
              <a:t>，第二次用</a:t>
            </a:r>
            <a:r>
              <a:rPr lang="en-US" altLang="zh-TW" sz="2800" dirty="0"/>
              <a:t>86</a:t>
            </a:r>
            <a:r>
              <a:rPr lang="zh-TW" altLang="en-US" sz="2800" dirty="0"/>
              <a:t>，第三次用</a:t>
            </a:r>
            <a:r>
              <a:rPr lang="en-US" altLang="zh-TW" sz="2800" dirty="0"/>
              <a:t>31</a:t>
            </a:r>
            <a:r>
              <a:rPr lang="zh-TW" altLang="en-US" sz="2800" dirty="0"/>
              <a:t>，以此類推。若加密一則訊息：</a:t>
            </a:r>
            <a:br>
              <a:rPr lang="en-US" altLang="zh-TW" sz="2800" dirty="0"/>
            </a:br>
            <a:r>
              <a:rPr lang="en-US" altLang="zh-TW" sz="2800" dirty="0">
                <a:latin typeface="Times New Roman" pitchFamily="18" charset="0"/>
              </a:rPr>
              <a:t>CRYPTOGRAPHY </a:t>
            </a:r>
            <a:r>
              <a:rPr lang="en-US" altLang="zh-TW" sz="2800" u="sng" dirty="0">
                <a:latin typeface="Times New Roman" pitchFamily="18" charset="0"/>
              </a:rPr>
              <a:t>I</a:t>
            </a:r>
            <a:r>
              <a:rPr lang="en-US" altLang="zh-TW" sz="2800" dirty="0">
                <a:latin typeface="Times New Roman" pitchFamily="18" charset="0"/>
              </a:rPr>
              <a:t>S VERY </a:t>
            </a:r>
            <a:r>
              <a:rPr lang="en-US" altLang="zh-TW" sz="2800" u="sng" dirty="0">
                <a:latin typeface="Times New Roman" pitchFamily="18" charset="0"/>
              </a:rPr>
              <a:t>I</a:t>
            </a:r>
            <a:r>
              <a:rPr lang="en-US" altLang="zh-TW" sz="2800" dirty="0">
                <a:latin typeface="Times New Roman" pitchFamily="18" charset="0"/>
              </a:rPr>
              <a:t>NTEREST</a:t>
            </a:r>
            <a:r>
              <a:rPr lang="en-US" altLang="zh-TW" sz="2800" u="sng" dirty="0">
                <a:latin typeface="Times New Roman" pitchFamily="18" charset="0"/>
              </a:rPr>
              <a:t>I</a:t>
            </a:r>
            <a:r>
              <a:rPr lang="en-US" altLang="zh-TW" sz="2800" dirty="0">
                <a:latin typeface="Times New Roman" pitchFamily="18" charset="0"/>
              </a:rPr>
              <a:t>NG</a:t>
            </a:r>
            <a:endParaRPr lang="zh-TW" altLang="en-US" sz="2800" dirty="0"/>
          </a:p>
          <a:p>
            <a:r>
              <a:rPr lang="zh-TW" altLang="en-US" sz="2800" dirty="0"/>
              <a:t>則以</a:t>
            </a:r>
            <a:r>
              <a:rPr lang="en-US" altLang="zh-TW" sz="2800" dirty="0">
                <a:latin typeface="Times New Roman" pitchFamily="18" charset="0"/>
              </a:rPr>
              <a:t>Homophonic Substitution</a:t>
            </a:r>
            <a:r>
              <a:rPr lang="en-US" altLang="zh-TW" sz="2800" dirty="0"/>
              <a:t> </a:t>
            </a:r>
            <a:r>
              <a:rPr lang="zh-TW" altLang="en-US" sz="2800" dirty="0"/>
              <a:t>密碼法加密出來的訊息會變成： </a:t>
            </a:r>
            <a:br>
              <a:rPr lang="en-US" altLang="zh-TW" sz="2800" dirty="0"/>
            </a:br>
            <a:r>
              <a:rPr lang="en-US" altLang="zh-TW" sz="2800" dirty="0"/>
              <a:t>13 24 67 35 64 44 41 86 06 10 43 67</a:t>
            </a:r>
            <a:br>
              <a:rPr lang="en-US" altLang="zh-TW" sz="2800" dirty="0"/>
            </a:br>
            <a:r>
              <a:rPr lang="en-US" altLang="zh-TW" sz="2800" u="sng" dirty="0"/>
              <a:t>32</a:t>
            </a:r>
            <a:r>
              <a:rPr lang="en-US" altLang="zh-TW" sz="2800" dirty="0"/>
              <a:t> 89</a:t>
            </a:r>
            <a:br>
              <a:rPr lang="en-US" altLang="zh-TW" sz="2800" dirty="0"/>
            </a:br>
            <a:r>
              <a:rPr lang="en-US" altLang="zh-TW" sz="2800" dirty="0"/>
              <a:t>17 20 31 57 </a:t>
            </a:r>
            <a:br>
              <a:rPr lang="en-US" altLang="zh-TW" sz="2800" dirty="0"/>
            </a:br>
            <a:r>
              <a:rPr lang="en-US" altLang="zh-TW" sz="2800" u="sng" dirty="0"/>
              <a:t>99</a:t>
            </a:r>
            <a:r>
              <a:rPr lang="en-US" altLang="zh-TW" sz="2800" dirty="0"/>
              <a:t> 11 54 47 75 56 23 01 </a:t>
            </a:r>
            <a:r>
              <a:rPr lang="en-US" altLang="zh-TW" sz="2800" u="sng" dirty="0"/>
              <a:t>78</a:t>
            </a:r>
            <a:r>
              <a:rPr lang="en-US" altLang="zh-TW" sz="2800" dirty="0"/>
              <a:t> 79 74</a:t>
            </a:r>
            <a:endParaRPr lang="zh-TW" altLang="en-US" sz="2800" dirty="0"/>
          </a:p>
          <a:p>
            <a:endParaRPr lang="zh-TW" altLang="en-US" dirty="0"/>
          </a:p>
        </p:txBody>
      </p:sp>
      <p:sp>
        <p:nvSpPr>
          <p:cNvPr id="5" name="投影片編號版面配置區 4"/>
          <p:cNvSpPr>
            <a:spLocks noGrp="1"/>
          </p:cNvSpPr>
          <p:nvPr>
            <p:ph type="sldNum" sz="quarter" idx="12"/>
          </p:nvPr>
        </p:nvSpPr>
        <p:spPr/>
        <p:txBody>
          <a:bodyPr/>
          <a:lstStyle/>
          <a:p>
            <a:pPr>
              <a:defRPr/>
            </a:pPr>
            <a:fld id="{23174614-396F-4CFE-AF61-6F04ECFBB110}" type="slidenum">
              <a:rPr lang="en-US" altLang="zh-TW"/>
              <a:pPr>
                <a:defRPr/>
              </a:pPr>
              <a:t>21</a:t>
            </a:fld>
            <a:endParaRPr lang="en-US" altLang="zh-TW"/>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07" name="Rectangle 87"/>
          <p:cNvSpPr>
            <a:spLocks noGrp="1" noChangeArrowheads="1"/>
          </p:cNvSpPr>
          <p:nvPr>
            <p:ph type="title"/>
          </p:nvPr>
        </p:nvSpPr>
        <p:spPr/>
        <p:txBody>
          <a:bodyPr rtlCol="0">
            <a:normAutofit/>
          </a:bodyPr>
          <a:lstStyle/>
          <a:p>
            <a:pPr>
              <a:defRPr/>
            </a:pPr>
            <a:r>
              <a:rPr lang="en-US" altLang="zh-TW" sz="4000" dirty="0">
                <a:latin typeface="Times New Roman" pitchFamily="18" charset="0"/>
              </a:rPr>
              <a:t>Homophonic Substitution</a:t>
            </a:r>
            <a:r>
              <a:rPr lang="en-US" altLang="zh-TW" sz="4000" dirty="0"/>
              <a:t> </a:t>
            </a:r>
            <a:r>
              <a:rPr lang="zh-TW" altLang="en-US" sz="4000" dirty="0"/>
              <a:t>密碼法之替代表</a:t>
            </a:r>
          </a:p>
        </p:txBody>
      </p:sp>
      <p:graphicFrame>
        <p:nvGraphicFramePr>
          <p:cNvPr id="158810" name="Group 90"/>
          <p:cNvGraphicFramePr>
            <a:graphicFrameLocks noGrp="1"/>
          </p:cNvGraphicFramePr>
          <p:nvPr>
            <p:ph idx="1"/>
            <p:extLst>
              <p:ext uri="{D42A27DB-BD31-4B8C-83A1-F6EECF244321}">
                <p14:modId xmlns:p14="http://schemas.microsoft.com/office/powerpoint/2010/main" val="2681950911"/>
              </p:ext>
            </p:extLst>
          </p:nvPr>
        </p:nvGraphicFramePr>
        <p:xfrm>
          <a:off x="844550" y="1828800"/>
          <a:ext cx="10515582" cy="2708275"/>
        </p:xfrm>
        <a:graphic>
          <a:graphicData uri="http://schemas.openxmlformats.org/drawingml/2006/table">
            <a:tbl>
              <a:tblPr/>
              <a:tblGrid>
                <a:gridCol w="405288">
                  <a:extLst>
                    <a:ext uri="{9D8B030D-6E8A-4147-A177-3AD203B41FA5}">
                      <a16:colId xmlns:a16="http://schemas.microsoft.com/office/drawing/2014/main" val="20000"/>
                    </a:ext>
                  </a:extLst>
                </a:gridCol>
                <a:gridCol w="401637">
                  <a:extLst>
                    <a:ext uri="{9D8B030D-6E8A-4147-A177-3AD203B41FA5}">
                      <a16:colId xmlns:a16="http://schemas.microsoft.com/office/drawing/2014/main" val="20001"/>
                    </a:ext>
                  </a:extLst>
                </a:gridCol>
                <a:gridCol w="408939">
                  <a:extLst>
                    <a:ext uri="{9D8B030D-6E8A-4147-A177-3AD203B41FA5}">
                      <a16:colId xmlns:a16="http://schemas.microsoft.com/office/drawing/2014/main" val="20002"/>
                    </a:ext>
                  </a:extLst>
                </a:gridCol>
                <a:gridCol w="401637">
                  <a:extLst>
                    <a:ext uri="{9D8B030D-6E8A-4147-A177-3AD203B41FA5}">
                      <a16:colId xmlns:a16="http://schemas.microsoft.com/office/drawing/2014/main" val="20003"/>
                    </a:ext>
                  </a:extLst>
                </a:gridCol>
                <a:gridCol w="405288">
                  <a:extLst>
                    <a:ext uri="{9D8B030D-6E8A-4147-A177-3AD203B41FA5}">
                      <a16:colId xmlns:a16="http://schemas.microsoft.com/office/drawing/2014/main" val="20004"/>
                    </a:ext>
                  </a:extLst>
                </a:gridCol>
                <a:gridCol w="401637">
                  <a:extLst>
                    <a:ext uri="{9D8B030D-6E8A-4147-A177-3AD203B41FA5}">
                      <a16:colId xmlns:a16="http://schemas.microsoft.com/office/drawing/2014/main" val="20005"/>
                    </a:ext>
                  </a:extLst>
                </a:gridCol>
                <a:gridCol w="408939">
                  <a:extLst>
                    <a:ext uri="{9D8B030D-6E8A-4147-A177-3AD203B41FA5}">
                      <a16:colId xmlns:a16="http://schemas.microsoft.com/office/drawing/2014/main" val="20006"/>
                    </a:ext>
                  </a:extLst>
                </a:gridCol>
                <a:gridCol w="401637">
                  <a:extLst>
                    <a:ext uri="{9D8B030D-6E8A-4147-A177-3AD203B41FA5}">
                      <a16:colId xmlns:a16="http://schemas.microsoft.com/office/drawing/2014/main" val="20007"/>
                    </a:ext>
                  </a:extLst>
                </a:gridCol>
                <a:gridCol w="405288">
                  <a:extLst>
                    <a:ext uri="{9D8B030D-6E8A-4147-A177-3AD203B41FA5}">
                      <a16:colId xmlns:a16="http://schemas.microsoft.com/office/drawing/2014/main" val="20008"/>
                    </a:ext>
                  </a:extLst>
                </a:gridCol>
                <a:gridCol w="401637">
                  <a:extLst>
                    <a:ext uri="{9D8B030D-6E8A-4147-A177-3AD203B41FA5}">
                      <a16:colId xmlns:a16="http://schemas.microsoft.com/office/drawing/2014/main" val="20009"/>
                    </a:ext>
                  </a:extLst>
                </a:gridCol>
                <a:gridCol w="408939">
                  <a:extLst>
                    <a:ext uri="{9D8B030D-6E8A-4147-A177-3AD203B41FA5}">
                      <a16:colId xmlns:a16="http://schemas.microsoft.com/office/drawing/2014/main" val="20010"/>
                    </a:ext>
                  </a:extLst>
                </a:gridCol>
                <a:gridCol w="401637">
                  <a:extLst>
                    <a:ext uri="{9D8B030D-6E8A-4147-A177-3AD203B41FA5}">
                      <a16:colId xmlns:a16="http://schemas.microsoft.com/office/drawing/2014/main" val="20011"/>
                    </a:ext>
                  </a:extLst>
                </a:gridCol>
                <a:gridCol w="405288">
                  <a:extLst>
                    <a:ext uri="{9D8B030D-6E8A-4147-A177-3AD203B41FA5}">
                      <a16:colId xmlns:a16="http://schemas.microsoft.com/office/drawing/2014/main" val="20012"/>
                    </a:ext>
                  </a:extLst>
                </a:gridCol>
                <a:gridCol w="405288">
                  <a:extLst>
                    <a:ext uri="{9D8B030D-6E8A-4147-A177-3AD203B41FA5}">
                      <a16:colId xmlns:a16="http://schemas.microsoft.com/office/drawing/2014/main" val="20013"/>
                    </a:ext>
                  </a:extLst>
                </a:gridCol>
                <a:gridCol w="401637">
                  <a:extLst>
                    <a:ext uri="{9D8B030D-6E8A-4147-A177-3AD203B41FA5}">
                      <a16:colId xmlns:a16="http://schemas.microsoft.com/office/drawing/2014/main" val="20014"/>
                    </a:ext>
                  </a:extLst>
                </a:gridCol>
                <a:gridCol w="408939">
                  <a:extLst>
                    <a:ext uri="{9D8B030D-6E8A-4147-A177-3AD203B41FA5}">
                      <a16:colId xmlns:a16="http://schemas.microsoft.com/office/drawing/2014/main" val="20015"/>
                    </a:ext>
                  </a:extLst>
                </a:gridCol>
                <a:gridCol w="401637">
                  <a:extLst>
                    <a:ext uri="{9D8B030D-6E8A-4147-A177-3AD203B41FA5}">
                      <a16:colId xmlns:a16="http://schemas.microsoft.com/office/drawing/2014/main" val="20016"/>
                    </a:ext>
                  </a:extLst>
                </a:gridCol>
                <a:gridCol w="405288">
                  <a:extLst>
                    <a:ext uri="{9D8B030D-6E8A-4147-A177-3AD203B41FA5}">
                      <a16:colId xmlns:a16="http://schemas.microsoft.com/office/drawing/2014/main" val="20017"/>
                    </a:ext>
                  </a:extLst>
                </a:gridCol>
                <a:gridCol w="401637">
                  <a:extLst>
                    <a:ext uri="{9D8B030D-6E8A-4147-A177-3AD203B41FA5}">
                      <a16:colId xmlns:a16="http://schemas.microsoft.com/office/drawing/2014/main" val="20018"/>
                    </a:ext>
                  </a:extLst>
                </a:gridCol>
                <a:gridCol w="408939">
                  <a:extLst>
                    <a:ext uri="{9D8B030D-6E8A-4147-A177-3AD203B41FA5}">
                      <a16:colId xmlns:a16="http://schemas.microsoft.com/office/drawing/2014/main" val="20019"/>
                    </a:ext>
                  </a:extLst>
                </a:gridCol>
                <a:gridCol w="401637">
                  <a:extLst>
                    <a:ext uri="{9D8B030D-6E8A-4147-A177-3AD203B41FA5}">
                      <a16:colId xmlns:a16="http://schemas.microsoft.com/office/drawing/2014/main" val="20020"/>
                    </a:ext>
                  </a:extLst>
                </a:gridCol>
                <a:gridCol w="405288">
                  <a:extLst>
                    <a:ext uri="{9D8B030D-6E8A-4147-A177-3AD203B41FA5}">
                      <a16:colId xmlns:a16="http://schemas.microsoft.com/office/drawing/2014/main" val="20021"/>
                    </a:ext>
                  </a:extLst>
                </a:gridCol>
                <a:gridCol w="401637">
                  <a:extLst>
                    <a:ext uri="{9D8B030D-6E8A-4147-A177-3AD203B41FA5}">
                      <a16:colId xmlns:a16="http://schemas.microsoft.com/office/drawing/2014/main" val="20022"/>
                    </a:ext>
                  </a:extLst>
                </a:gridCol>
                <a:gridCol w="408939">
                  <a:extLst>
                    <a:ext uri="{9D8B030D-6E8A-4147-A177-3AD203B41FA5}">
                      <a16:colId xmlns:a16="http://schemas.microsoft.com/office/drawing/2014/main" val="20023"/>
                    </a:ext>
                  </a:extLst>
                </a:gridCol>
                <a:gridCol w="401637">
                  <a:extLst>
                    <a:ext uri="{9D8B030D-6E8A-4147-A177-3AD203B41FA5}">
                      <a16:colId xmlns:a16="http://schemas.microsoft.com/office/drawing/2014/main" val="20024"/>
                    </a:ext>
                  </a:extLst>
                </a:gridCol>
                <a:gridCol w="405288">
                  <a:extLst>
                    <a:ext uri="{9D8B030D-6E8A-4147-A177-3AD203B41FA5}">
                      <a16:colId xmlns:a16="http://schemas.microsoft.com/office/drawing/2014/main" val="20025"/>
                    </a:ext>
                  </a:extLst>
                </a:gridCol>
              </a:tblGrid>
              <a:tr h="4222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A</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B</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C</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D</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E</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F</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G</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H</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I</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J</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K</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L</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M</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N</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O</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P</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Q</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R</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S</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T</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U</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V</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W</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X</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Y</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1"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Z</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anchor="ct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solidFill>
                      <a:srgbClr val="00CCFF"/>
                    </a:solidFill>
                  </a:tcPr>
                </a:tc>
                <a:extLst>
                  <a:ext uri="{0D108BD9-81ED-4DB2-BD59-A6C34878D82A}">
                    <a16:rowId xmlns:a16="http://schemas.microsoft.com/office/drawing/2014/main" val="10000"/>
                  </a:ext>
                </a:extLst>
              </a:tr>
              <a:tr h="18510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06</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53</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40</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66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77</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16</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49</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13</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88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03</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73</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95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07</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83</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20</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47</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56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94</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61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30</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48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55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97</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91</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34</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60</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41</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74</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43</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08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33</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42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15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52</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32</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99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59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21</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00</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14</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39</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51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09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45</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19</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63</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11</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79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70</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87</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38</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44</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98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18</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80</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69</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27</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35</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10</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02</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24</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86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31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75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90</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89</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23</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93</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85</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64</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54</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01</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65</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22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46</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04</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37</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84</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68</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12</a:t>
                      </a:r>
                      <a:endParaRPr kumimoji="1" lang="en-US" altLang="zh-TW" sz="1200" b="0" i="0" u="none" strike="noStrike" cap="none" normalizeH="0" baseline="0">
                        <a:ln>
                          <a:noFill/>
                        </a:ln>
                        <a:solidFill>
                          <a:schemeClr val="tx1"/>
                        </a:solidFill>
                        <a:effectLst/>
                        <a:latin typeface="Tahoma" pitchFamily="34" charset="0"/>
                        <a:ea typeface="新細明體" pitchFamily="18"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rPr>
                        <a:t>58</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17</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36</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50</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28</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67</a:t>
                      </a:r>
                      <a:endParaRPr kumimoji="1" lang="en-US" altLang="zh-TW" sz="1200" b="0" i="0" u="none" strike="noStrike" cap="none" normalizeH="0" baseline="0">
                        <a:ln>
                          <a:noFill/>
                        </a:ln>
                        <a:solidFill>
                          <a:schemeClr val="tx1"/>
                        </a:solidFill>
                        <a:effectLst/>
                        <a:latin typeface="Tahoma" pitchFamily="34" charset="0"/>
                        <a:ea typeface="標楷體" pitchFamily="65" charset="-12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57</a:t>
                      </a:r>
                      <a:endParaRPr kumimoji="1" lang="en-US" altLang="zh-TW" sz="12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a:ln>
                            <a:noFill/>
                          </a:ln>
                          <a:solidFill>
                            <a:srgbClr val="000000"/>
                          </a:solidFill>
                          <a:effectLst/>
                          <a:latin typeface="Times New Roman" pitchFamily="18" charset="0"/>
                          <a:ea typeface="標楷體" pitchFamily="65" charset="-120"/>
                          <a:cs typeface="新細明體" pitchFamily="18" charset="-120"/>
                        </a:rPr>
                        <a:t>05</a:t>
                      </a:r>
                      <a:endParaRPr kumimoji="1" lang="en-US" altLang="zh-TW" sz="1200" b="0" i="0" u="none" strike="noStrike" cap="none" normalizeH="0" baseline="0">
                        <a:ln>
                          <a:noFill/>
                        </a:ln>
                        <a:solidFill>
                          <a:schemeClr val="tx1"/>
                        </a:solidFill>
                        <a:effectLst/>
                        <a:latin typeface="Arial" charset="0"/>
                        <a:ea typeface="標楷體" pitchFamily="65" charset="-120"/>
                        <a:cs typeface="新細明體" pitchFamily="18" charset="-120"/>
                      </a:endParaRPr>
                    </a:p>
                  </a:txBody>
                  <a:tcPr horzOverflow="overflow">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7" name="投影片編號版面配置區 4"/>
          <p:cNvSpPr>
            <a:spLocks noGrp="1"/>
          </p:cNvSpPr>
          <p:nvPr>
            <p:ph type="sldNum" sz="quarter" idx="12"/>
          </p:nvPr>
        </p:nvSpPr>
        <p:spPr/>
        <p:txBody>
          <a:bodyPr/>
          <a:lstStyle/>
          <a:p>
            <a:pPr>
              <a:defRPr/>
            </a:pPr>
            <a:fld id="{E0479438-E191-47FF-9EC1-2934ABE9B3CF}" type="slidenum">
              <a:rPr lang="en-US" altLang="zh-TW"/>
              <a:pPr>
                <a:defRPr/>
              </a:pPr>
              <a:t>22</a:t>
            </a:fld>
            <a:endParaRPr lang="en-US" altLang="zh-TW"/>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TW" altLang="en-US" dirty="0"/>
              <a:t>絕對安全</a:t>
            </a:r>
            <a:r>
              <a:rPr lang="en-US" altLang="zh-TW" dirty="0"/>
              <a:t>/</a:t>
            </a:r>
            <a:r>
              <a:rPr lang="zh-TW" altLang="en-US" dirty="0"/>
              <a:t>理論安全</a:t>
            </a:r>
            <a:br>
              <a:rPr lang="en-US" altLang="zh-TW" dirty="0"/>
            </a:br>
            <a:r>
              <a:rPr lang="en-US" altLang="zh-TW" dirty="0"/>
              <a:t>(Perfect Security/Theoretical Security)</a:t>
            </a:r>
            <a:endParaRPr lang="zh-TW" altLang="en-US" dirty="0"/>
          </a:p>
        </p:txBody>
      </p:sp>
      <p:sp>
        <p:nvSpPr>
          <p:cNvPr id="12291" name="Rectangle 3"/>
          <p:cNvSpPr>
            <a:spLocks noGrp="1" noChangeArrowheads="1"/>
          </p:cNvSpPr>
          <p:nvPr>
            <p:ph idx="1"/>
          </p:nvPr>
        </p:nvSpPr>
        <p:spPr/>
        <p:txBody>
          <a:bodyPr/>
          <a:lstStyle/>
          <a:p>
            <a:r>
              <a:rPr lang="en-US" altLang="zh-TW" dirty="0"/>
              <a:t>One-time Pad Cipher</a:t>
            </a:r>
            <a:r>
              <a:rPr lang="zh-TW" altLang="en-US" dirty="0"/>
              <a:t> </a:t>
            </a:r>
            <a:r>
              <a:rPr lang="en-US" altLang="zh-TW" dirty="0"/>
              <a:t>(</a:t>
            </a:r>
            <a:r>
              <a:rPr lang="zh-TW" altLang="en-US" dirty="0"/>
              <a:t>單次金鑰使用密碼法</a:t>
            </a:r>
            <a:r>
              <a:rPr lang="en-US" altLang="zh-TW" dirty="0"/>
              <a:t>) </a:t>
            </a:r>
          </a:p>
          <a:p>
            <a:pPr lvl="1"/>
            <a:r>
              <a:rPr lang="zh-TW" altLang="en-US" dirty="0"/>
              <a:t>密碼冊：絕不重複使用同一頁</a:t>
            </a:r>
            <a:endParaRPr lang="en-US" altLang="zh-TW" dirty="0"/>
          </a:p>
          <a:p>
            <a:pPr lvl="2"/>
            <a:r>
              <a:rPr lang="zh-TW" altLang="en-US" dirty="0"/>
              <a:t>每一次的金鑰都不一樣</a:t>
            </a:r>
            <a:endParaRPr lang="en-US" altLang="zh-TW" dirty="0"/>
          </a:p>
          <a:p>
            <a:pPr lvl="1"/>
            <a:r>
              <a:rPr lang="zh-TW" altLang="en-US" dirty="0"/>
              <a:t>缺點：</a:t>
            </a:r>
            <a:endParaRPr lang="en-US" altLang="zh-TW" dirty="0"/>
          </a:p>
          <a:p>
            <a:pPr lvl="2"/>
            <a:r>
              <a:rPr lang="zh-TW" altLang="en-US" dirty="0"/>
              <a:t>製造無窮的隨機數字金鑰相當地耗時</a:t>
            </a:r>
            <a:endParaRPr lang="en-US" altLang="zh-TW" dirty="0"/>
          </a:p>
          <a:p>
            <a:pPr lvl="2"/>
            <a:r>
              <a:rPr lang="zh-TW" altLang="en-US" dirty="0"/>
              <a:t>複製、發送端協調的問題</a:t>
            </a:r>
            <a:endParaRPr lang="en-US" altLang="zh-TW" dirty="0"/>
          </a:p>
          <a:p>
            <a:pPr lvl="2"/>
            <a:r>
              <a:rPr lang="zh-TW" altLang="en-US" dirty="0"/>
              <a:t>難以落實 </a:t>
            </a:r>
            <a:endParaRPr lang="en-US" altLang="zh-TW" dirty="0"/>
          </a:p>
        </p:txBody>
      </p:sp>
      <p:sp>
        <p:nvSpPr>
          <p:cNvPr id="6" name="投影片編號版面配置區 4"/>
          <p:cNvSpPr>
            <a:spLocks noGrp="1"/>
          </p:cNvSpPr>
          <p:nvPr>
            <p:ph type="sldNum" sz="quarter" idx="12"/>
          </p:nvPr>
        </p:nvSpPr>
        <p:spPr/>
        <p:txBody>
          <a:bodyPr/>
          <a:lstStyle/>
          <a:p>
            <a:fld id="{24CFF7E3-3DF1-4A24-8BBA-5950E0E71B2D}" type="slidenum">
              <a:rPr lang="en-US" altLang="zh-TW" smtClean="0"/>
              <a:pPr/>
              <a:t>23</a:t>
            </a:fld>
            <a:endParaRPr lang="en-US" altLang="zh-TW"/>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EE05C8-168E-46E3-952F-4956B19F1228}"/>
              </a:ext>
            </a:extLst>
          </p:cNvPr>
          <p:cNvSpPr>
            <a:spLocks noGrp="1"/>
          </p:cNvSpPr>
          <p:nvPr>
            <p:ph type="title"/>
          </p:nvPr>
        </p:nvSpPr>
        <p:spPr/>
        <p:txBody>
          <a:bodyPr/>
          <a:lstStyle/>
          <a:p>
            <a:r>
              <a:rPr lang="zh-TW" altLang="en-US" dirty="0"/>
              <a:t>範例 </a:t>
            </a:r>
            <a:r>
              <a:rPr lang="en-US" altLang="zh-TW" dirty="0"/>
              <a:t>One-Time Password</a:t>
            </a:r>
            <a:endParaRPr lang="zh-TW" altLang="en-US" dirty="0"/>
          </a:p>
        </p:txBody>
      </p:sp>
      <p:sp>
        <p:nvSpPr>
          <p:cNvPr id="7" name="內容版面配置區 6">
            <a:extLst>
              <a:ext uri="{FF2B5EF4-FFF2-40B4-BE49-F238E27FC236}">
                <a16:creationId xmlns:a16="http://schemas.microsoft.com/office/drawing/2014/main" id="{4EA41033-A076-44C8-8DDD-D518C3533273}"/>
              </a:ext>
            </a:extLst>
          </p:cNvPr>
          <p:cNvSpPr>
            <a:spLocks noGrp="1"/>
          </p:cNvSpPr>
          <p:nvPr>
            <p:ph idx="1"/>
          </p:nvPr>
        </p:nvSpPr>
        <p:spPr/>
        <p:txBody>
          <a:bodyPr/>
          <a:lstStyle/>
          <a:p>
            <a:r>
              <a:rPr lang="zh-TW" altLang="en-US" dirty="0"/>
              <a:t>密碼動態生成</a:t>
            </a:r>
            <a:endParaRPr lang="en-US" altLang="zh-TW" dirty="0"/>
          </a:p>
          <a:p>
            <a:r>
              <a:rPr lang="zh-TW" altLang="en-US" dirty="0"/>
              <a:t>密碼只能使用一次，用過即失效。</a:t>
            </a:r>
            <a:endParaRPr lang="en-US" altLang="zh-TW" dirty="0"/>
          </a:p>
          <a:p>
            <a:r>
              <a:rPr lang="zh-TW" altLang="en-US" dirty="0"/>
              <a:t>密碼產生器 和 帳號密碼驗證程式 之間，不需網路連線，可各自獨立運作。</a:t>
            </a:r>
          </a:p>
        </p:txBody>
      </p:sp>
      <p:sp>
        <p:nvSpPr>
          <p:cNvPr id="4" name="投影片編號版面配置區 3">
            <a:extLst>
              <a:ext uri="{FF2B5EF4-FFF2-40B4-BE49-F238E27FC236}">
                <a16:creationId xmlns:a16="http://schemas.microsoft.com/office/drawing/2014/main" id="{A5DDB0F6-35ED-4C4D-8C55-0E4D180590E4}"/>
              </a:ext>
            </a:extLst>
          </p:cNvPr>
          <p:cNvSpPr>
            <a:spLocks noGrp="1"/>
          </p:cNvSpPr>
          <p:nvPr>
            <p:ph type="sldNum" sz="quarter" idx="12"/>
          </p:nvPr>
        </p:nvSpPr>
        <p:spPr/>
        <p:txBody>
          <a:bodyPr/>
          <a:lstStyle/>
          <a:p>
            <a:fld id="{06AFB70A-E524-49E4-8F5C-48BFBE4381EC}" type="slidenum">
              <a:rPr lang="en-US" altLang="zh-TW" smtClean="0"/>
              <a:pPr/>
              <a:t>24</a:t>
            </a:fld>
            <a:endParaRPr lang="en-US" altLang="zh-TW"/>
          </a:p>
        </p:txBody>
      </p:sp>
      <p:pic>
        <p:nvPicPr>
          <p:cNvPr id="9" name="圖片 8">
            <a:extLst>
              <a:ext uri="{FF2B5EF4-FFF2-40B4-BE49-F238E27FC236}">
                <a16:creationId xmlns:a16="http://schemas.microsoft.com/office/drawing/2014/main" id="{DBAB2794-FF3E-4FE8-B0CD-3B8135C10364}"/>
              </a:ext>
            </a:extLst>
          </p:cNvPr>
          <p:cNvPicPr>
            <a:picLocks noChangeAspect="1"/>
          </p:cNvPicPr>
          <p:nvPr/>
        </p:nvPicPr>
        <p:blipFill>
          <a:blip r:embed="rId2"/>
          <a:stretch>
            <a:fillRect/>
          </a:stretch>
        </p:blipFill>
        <p:spPr>
          <a:xfrm>
            <a:off x="630040" y="3789040"/>
            <a:ext cx="5254171" cy="1545771"/>
          </a:xfrm>
          <a:prstGeom prst="rect">
            <a:avLst/>
          </a:prstGeom>
        </p:spPr>
      </p:pic>
      <p:pic>
        <p:nvPicPr>
          <p:cNvPr id="11" name="圖片 10">
            <a:extLst>
              <a:ext uri="{FF2B5EF4-FFF2-40B4-BE49-F238E27FC236}">
                <a16:creationId xmlns:a16="http://schemas.microsoft.com/office/drawing/2014/main" id="{0BF38077-CD71-4A67-AC5A-1EFBC1276BBE}"/>
              </a:ext>
            </a:extLst>
          </p:cNvPr>
          <p:cNvPicPr>
            <a:picLocks noChangeAspect="1"/>
          </p:cNvPicPr>
          <p:nvPr/>
        </p:nvPicPr>
        <p:blipFill>
          <a:blip r:embed="rId3"/>
          <a:stretch>
            <a:fillRect/>
          </a:stretch>
        </p:blipFill>
        <p:spPr>
          <a:xfrm>
            <a:off x="5990441" y="4842452"/>
            <a:ext cx="5254171" cy="1545771"/>
          </a:xfrm>
          <a:prstGeom prst="rect">
            <a:avLst/>
          </a:prstGeom>
        </p:spPr>
      </p:pic>
    </p:spTree>
    <p:extLst>
      <p:ext uri="{BB962C8B-B14F-4D97-AF65-F5344CB8AC3E}">
        <p14:creationId xmlns:p14="http://schemas.microsoft.com/office/powerpoint/2010/main" val="2619028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TW" altLang="en-US"/>
              <a:t>破解法</a:t>
            </a:r>
          </a:p>
        </p:txBody>
      </p:sp>
      <p:sp>
        <p:nvSpPr>
          <p:cNvPr id="13315" name="Rectangle 3"/>
          <p:cNvSpPr>
            <a:spLocks noGrp="1" noChangeArrowheads="1"/>
          </p:cNvSpPr>
          <p:nvPr>
            <p:ph idx="1"/>
          </p:nvPr>
        </p:nvSpPr>
        <p:spPr/>
        <p:txBody>
          <a:bodyPr/>
          <a:lstStyle/>
          <a:p>
            <a:r>
              <a:rPr lang="en-US" altLang="zh-TW"/>
              <a:t>Cryptanalysis (</a:t>
            </a:r>
            <a:r>
              <a:rPr lang="zh-TW" altLang="en-US"/>
              <a:t>密碼分析學</a:t>
            </a:r>
            <a:r>
              <a:rPr lang="en-US" altLang="zh-TW"/>
              <a:t>) </a:t>
            </a:r>
          </a:p>
          <a:p>
            <a:pPr lvl="1"/>
            <a:r>
              <a:rPr lang="en-US" altLang="zh-TW"/>
              <a:t>Frequency Analysis (</a:t>
            </a:r>
            <a:r>
              <a:rPr lang="zh-TW" altLang="en-US"/>
              <a:t>頻率分析法</a:t>
            </a:r>
            <a:r>
              <a:rPr lang="en-US" altLang="zh-TW"/>
              <a:t>) </a:t>
            </a:r>
            <a:r>
              <a:rPr lang="zh-TW" altLang="en-US"/>
              <a:t>：</a:t>
            </a:r>
          </a:p>
          <a:p>
            <a:pPr lvl="2"/>
            <a:r>
              <a:rPr lang="zh-TW" altLang="en-AU"/>
              <a:t>破解 </a:t>
            </a:r>
            <a:r>
              <a:rPr lang="en-AU" altLang="zh-TW"/>
              <a:t>Mono-alphabetic Substitution Cipher (</a:t>
            </a:r>
            <a:r>
              <a:rPr lang="zh-TW" altLang="en-AU"/>
              <a:t>單一字元替代密碼法</a:t>
            </a:r>
            <a:r>
              <a:rPr lang="en-AU" altLang="zh-TW"/>
              <a:t>) </a:t>
            </a:r>
            <a:endParaRPr lang="en-US" altLang="zh-TW"/>
          </a:p>
          <a:p>
            <a:pPr lvl="1"/>
            <a:r>
              <a:rPr lang="en-US" altLang="zh-TW"/>
              <a:t>Kasiski Test(</a:t>
            </a:r>
            <a:r>
              <a:rPr lang="zh-TW" altLang="en-US"/>
              <a:t>卡斯奇測試</a:t>
            </a:r>
            <a:r>
              <a:rPr lang="en-US" altLang="zh-TW"/>
              <a:t>) </a:t>
            </a:r>
            <a:r>
              <a:rPr lang="zh-TW" altLang="en-US"/>
              <a:t>：</a:t>
            </a:r>
          </a:p>
          <a:p>
            <a:pPr lvl="2"/>
            <a:r>
              <a:rPr lang="zh-TW" altLang="en-AU"/>
              <a:t>破解</a:t>
            </a:r>
            <a:r>
              <a:rPr lang="en-US" altLang="zh-TW"/>
              <a:t>Vigènere Cipher(</a:t>
            </a:r>
            <a:r>
              <a:rPr lang="zh-TW" altLang="en-US"/>
              <a:t>維吉尼爾密碼法</a:t>
            </a:r>
            <a:r>
              <a:rPr lang="en-US" altLang="zh-TW"/>
              <a:t>) </a:t>
            </a:r>
          </a:p>
          <a:p>
            <a:r>
              <a:rPr lang="en-US" altLang="zh-TW"/>
              <a:t>Brute Force(</a:t>
            </a:r>
            <a:r>
              <a:rPr lang="zh-TW" altLang="en-US"/>
              <a:t>暴力破解法</a:t>
            </a:r>
            <a:r>
              <a:rPr lang="en-US" altLang="zh-TW"/>
              <a:t>)</a:t>
            </a:r>
          </a:p>
          <a:p>
            <a:pPr lvl="1"/>
            <a:r>
              <a:rPr lang="zh-TW" altLang="en-US"/>
              <a:t>試過每一種排列組合，終有一天被我猜出來</a:t>
            </a:r>
            <a:endParaRPr lang="en-US" altLang="zh-TW"/>
          </a:p>
        </p:txBody>
      </p:sp>
      <p:sp>
        <p:nvSpPr>
          <p:cNvPr id="5" name="投影片編號版面配置區 4"/>
          <p:cNvSpPr>
            <a:spLocks noGrp="1"/>
          </p:cNvSpPr>
          <p:nvPr>
            <p:ph type="sldNum" sz="quarter" idx="12"/>
          </p:nvPr>
        </p:nvSpPr>
        <p:spPr/>
        <p:txBody>
          <a:bodyPr/>
          <a:lstStyle/>
          <a:p>
            <a:fld id="{F45B5AFC-D2F5-430E-A389-BCA93A26DB29}" type="slidenum">
              <a:rPr lang="en-US" altLang="zh-TW"/>
              <a:pPr/>
              <a:t>25</a:t>
            </a:fld>
            <a:endParaRPr lang="en-US" altLang="zh-TW"/>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D6CAD8-A85A-4731-881A-7C4932DA2325}"/>
              </a:ext>
            </a:extLst>
          </p:cNvPr>
          <p:cNvSpPr>
            <a:spLocks noGrp="1"/>
          </p:cNvSpPr>
          <p:nvPr>
            <p:ph type="title"/>
          </p:nvPr>
        </p:nvSpPr>
        <p:spPr/>
        <p:txBody>
          <a:bodyPr/>
          <a:lstStyle/>
          <a:p>
            <a:r>
              <a:rPr lang="zh-TW" altLang="en-US" dirty="0"/>
              <a:t>練習：暴力法破解密碼所需時間</a:t>
            </a:r>
          </a:p>
        </p:txBody>
      </p:sp>
      <p:sp>
        <p:nvSpPr>
          <p:cNvPr id="3" name="內容版面配置區 2">
            <a:extLst>
              <a:ext uri="{FF2B5EF4-FFF2-40B4-BE49-F238E27FC236}">
                <a16:creationId xmlns:a16="http://schemas.microsoft.com/office/drawing/2014/main" id="{746F7574-0199-4C51-9A40-0B8C6AC6AE07}"/>
              </a:ext>
            </a:extLst>
          </p:cNvPr>
          <p:cNvSpPr>
            <a:spLocks noGrp="1"/>
          </p:cNvSpPr>
          <p:nvPr>
            <p:ph idx="1"/>
          </p:nvPr>
        </p:nvSpPr>
        <p:spPr/>
        <p:txBody>
          <a:bodyPr/>
          <a:lstStyle/>
          <a:p>
            <a:r>
              <a:rPr lang="zh-TW" altLang="en-US" dirty="0"/>
              <a:t>計算以暴力法破解密碼所需的時間</a:t>
            </a:r>
            <a:endParaRPr lang="en-US" altLang="zh-TW" dirty="0"/>
          </a:p>
          <a:p>
            <a:r>
              <a:rPr lang="zh-TW" altLang="en-US" dirty="0"/>
              <a:t>假設</a:t>
            </a:r>
            <a:endParaRPr lang="en-US" altLang="zh-TW" dirty="0"/>
          </a:p>
          <a:p>
            <a:pPr lvl="1"/>
            <a:r>
              <a:rPr lang="zh-TW" altLang="en-US" dirty="0"/>
              <a:t>每秒鐘可以攻擊 </a:t>
            </a:r>
            <a:r>
              <a:rPr lang="en-US" altLang="zh-TW" dirty="0"/>
              <a:t>3 GHz </a:t>
            </a:r>
            <a:r>
              <a:rPr lang="zh-TW" altLang="en-US" dirty="0"/>
              <a:t>次，每次嘗試一組密碼</a:t>
            </a:r>
            <a:endParaRPr lang="en-US" altLang="zh-TW" dirty="0"/>
          </a:p>
          <a:p>
            <a:pPr lvl="1"/>
            <a:r>
              <a:rPr lang="zh-TW" altLang="en-US" dirty="0"/>
              <a:t>可以作為密碼的字元共 </a:t>
            </a:r>
            <a:r>
              <a:rPr lang="en-US" altLang="zh-TW" dirty="0"/>
              <a:t>26+26+10+30=92 </a:t>
            </a:r>
            <a:r>
              <a:rPr lang="zh-TW" altLang="en-US" dirty="0"/>
              <a:t>種</a:t>
            </a:r>
            <a:br>
              <a:rPr lang="en-US" altLang="zh-TW" dirty="0"/>
            </a:br>
            <a:r>
              <a:rPr lang="en-US" altLang="zh-TW" dirty="0"/>
              <a:t>26 </a:t>
            </a:r>
            <a:r>
              <a:rPr lang="zh-TW" altLang="en-US" dirty="0"/>
              <a:t>個大寫英文字母</a:t>
            </a:r>
            <a:br>
              <a:rPr lang="en-US" altLang="zh-TW" dirty="0"/>
            </a:br>
            <a:r>
              <a:rPr lang="en-US" altLang="zh-TW" dirty="0"/>
              <a:t>26 </a:t>
            </a:r>
            <a:r>
              <a:rPr lang="zh-TW" altLang="en-US" dirty="0"/>
              <a:t>個小寫英文字母</a:t>
            </a:r>
            <a:br>
              <a:rPr lang="en-US" altLang="zh-TW" dirty="0"/>
            </a:br>
            <a:r>
              <a:rPr lang="en-US" altLang="zh-TW" dirty="0"/>
              <a:t>10 </a:t>
            </a:r>
            <a:r>
              <a:rPr lang="zh-TW" altLang="en-US" dirty="0"/>
              <a:t>個阿拉伯數字</a:t>
            </a:r>
            <a:br>
              <a:rPr lang="en-US" altLang="zh-TW" dirty="0"/>
            </a:br>
            <a:r>
              <a:rPr lang="en-US" altLang="zh-TW" dirty="0"/>
              <a:t>30 </a:t>
            </a:r>
            <a:r>
              <a:rPr lang="zh-TW" altLang="en-US" dirty="0"/>
              <a:t>個特殊符號</a:t>
            </a:r>
          </a:p>
        </p:txBody>
      </p:sp>
    </p:spTree>
    <p:extLst>
      <p:ext uri="{BB962C8B-B14F-4D97-AF65-F5344CB8AC3E}">
        <p14:creationId xmlns:p14="http://schemas.microsoft.com/office/powerpoint/2010/main" val="1216219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4063422-FEA6-4304-B463-CF921C2D40EB}"/>
              </a:ext>
            </a:extLst>
          </p:cNvPr>
          <p:cNvSpPr/>
          <p:nvPr/>
        </p:nvSpPr>
        <p:spPr>
          <a:xfrm>
            <a:off x="983432" y="1540357"/>
            <a:ext cx="10153128" cy="4247317"/>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altLang="zh-TW" dirty="0">
                <a:latin typeface="Consolas" panose="020B0609020204030204" pitchFamily="49" charset="0"/>
              </a:rPr>
              <a:t>#!/</a:t>
            </a:r>
            <a:r>
              <a:rPr lang="en-US" altLang="zh-TW" dirty="0" err="1">
                <a:latin typeface="Consolas" panose="020B0609020204030204" pitchFamily="49" charset="0"/>
              </a:rPr>
              <a:t>usr</a:t>
            </a:r>
            <a:r>
              <a:rPr lang="en-US" altLang="zh-TW" dirty="0">
                <a:latin typeface="Consolas" panose="020B0609020204030204" pitchFamily="49" charset="0"/>
              </a:rPr>
              <a:t>/bin/python3</a:t>
            </a:r>
          </a:p>
          <a:p>
            <a:r>
              <a:rPr lang="en-US" altLang="zh-TW" dirty="0">
                <a:latin typeface="Consolas" panose="020B0609020204030204" pitchFamily="49" charset="0"/>
              </a:rPr>
              <a:t>"""</a:t>
            </a:r>
          </a:p>
          <a:p>
            <a:r>
              <a:rPr lang="zh-TW" altLang="en-US" dirty="0">
                <a:latin typeface="Consolas" panose="020B0609020204030204" pitchFamily="49" charset="0"/>
              </a:rPr>
              <a:t>以暴力法破解密碼，需要多少時間？</a:t>
            </a:r>
          </a:p>
          <a:p>
            <a:r>
              <a:rPr lang="en-US" altLang="zh-TW" dirty="0">
                <a:latin typeface="Consolas" panose="020B0609020204030204" pitchFamily="49" charset="0"/>
              </a:rPr>
              <a:t>"""</a:t>
            </a:r>
          </a:p>
          <a:p>
            <a:r>
              <a:rPr lang="en-US" altLang="zh-TW" dirty="0">
                <a:latin typeface="Consolas" panose="020B0609020204030204" pitchFamily="49" charset="0"/>
              </a:rPr>
              <a:t>def </a:t>
            </a:r>
            <a:r>
              <a:rPr lang="en-US" altLang="zh-TW" dirty="0" err="1">
                <a:latin typeface="Consolas" panose="020B0609020204030204" pitchFamily="49" charset="0"/>
              </a:rPr>
              <a:t>brute_force</a:t>
            </a:r>
            <a:r>
              <a:rPr lang="en-US" altLang="zh-TW" dirty="0">
                <a:latin typeface="Consolas" panose="020B0609020204030204" pitchFamily="49" charset="0"/>
              </a:rPr>
              <a:t>(</a:t>
            </a:r>
            <a:r>
              <a:rPr lang="en-US" altLang="zh-TW" dirty="0" err="1">
                <a:latin typeface="Consolas" panose="020B0609020204030204" pitchFamily="49" charset="0"/>
              </a:rPr>
              <a:t>pwd_len</a:t>
            </a:r>
            <a:r>
              <a:rPr lang="en-US" altLang="zh-TW" dirty="0">
                <a:latin typeface="Consolas" panose="020B0609020204030204" pitchFamily="49" charset="0"/>
              </a:rPr>
              <a:t>, </a:t>
            </a:r>
            <a:r>
              <a:rPr lang="en-US" altLang="zh-TW" dirty="0" err="1">
                <a:latin typeface="Consolas" panose="020B0609020204030204" pitchFamily="49" charset="0"/>
              </a:rPr>
              <a:t>num_key</a:t>
            </a:r>
            <a:r>
              <a:rPr lang="en-US" altLang="zh-TW" dirty="0">
                <a:latin typeface="Consolas" panose="020B0609020204030204" pitchFamily="49" charset="0"/>
              </a:rPr>
              <a:t>, speed):</a:t>
            </a:r>
          </a:p>
          <a:p>
            <a:r>
              <a:rPr lang="en-US" altLang="zh-TW" dirty="0">
                <a:latin typeface="Consolas" panose="020B0609020204030204" pitchFamily="49" charset="0"/>
              </a:rPr>
              <a:t>    n = </a:t>
            </a:r>
            <a:r>
              <a:rPr lang="en-US" altLang="zh-TW" dirty="0" err="1">
                <a:latin typeface="Consolas" panose="020B0609020204030204" pitchFamily="49" charset="0"/>
              </a:rPr>
              <a:t>num_key</a:t>
            </a:r>
            <a:r>
              <a:rPr lang="en-US" altLang="zh-TW" dirty="0">
                <a:latin typeface="Consolas" panose="020B0609020204030204" pitchFamily="49" charset="0"/>
              </a:rPr>
              <a:t>**</a:t>
            </a:r>
            <a:r>
              <a:rPr lang="en-US" altLang="zh-TW" dirty="0" err="1">
                <a:latin typeface="Consolas" panose="020B0609020204030204" pitchFamily="49" charset="0"/>
              </a:rPr>
              <a:t>pwd_len</a:t>
            </a:r>
            <a:r>
              <a:rPr lang="en-US" altLang="zh-TW" dirty="0">
                <a:latin typeface="Consolas" panose="020B0609020204030204" pitchFamily="49" charset="0"/>
              </a:rPr>
              <a:t> # </a:t>
            </a:r>
            <a:r>
              <a:rPr lang="zh-TW" altLang="en-US" dirty="0">
                <a:latin typeface="Consolas" panose="020B0609020204030204" pitchFamily="49" charset="0"/>
              </a:rPr>
              <a:t>每一個字都有 </a:t>
            </a:r>
            <a:r>
              <a:rPr lang="en-US" altLang="zh-TW" dirty="0" err="1">
                <a:latin typeface="Consolas" panose="020B0609020204030204" pitchFamily="49" charset="0"/>
              </a:rPr>
              <a:t>num_key</a:t>
            </a:r>
            <a:r>
              <a:rPr lang="en-US" altLang="zh-TW" dirty="0">
                <a:latin typeface="Consolas" panose="020B0609020204030204" pitchFamily="49" charset="0"/>
              </a:rPr>
              <a:t> </a:t>
            </a:r>
            <a:r>
              <a:rPr lang="zh-TW" altLang="en-US" dirty="0">
                <a:latin typeface="Consolas" panose="020B0609020204030204" pitchFamily="49" charset="0"/>
              </a:rPr>
              <a:t>種變化</a:t>
            </a:r>
          </a:p>
          <a:p>
            <a:r>
              <a:rPr lang="zh-TW" altLang="en-US" dirty="0">
                <a:latin typeface="Consolas" panose="020B0609020204030204" pitchFamily="49" charset="0"/>
              </a:rPr>
              <a:t>    </a:t>
            </a:r>
            <a:r>
              <a:rPr lang="en-US" altLang="zh-TW" dirty="0">
                <a:latin typeface="Consolas" panose="020B0609020204030204" pitchFamily="49" charset="0"/>
              </a:rPr>
              <a:t>return n / (speed * 2**30)</a:t>
            </a:r>
          </a:p>
          <a:p>
            <a:r>
              <a:rPr lang="en-US" altLang="zh-TW" dirty="0">
                <a:latin typeface="Consolas" panose="020B0609020204030204" pitchFamily="49" charset="0"/>
              </a:rPr>
              <a:t>    </a:t>
            </a:r>
          </a:p>
          <a:p>
            <a:r>
              <a:rPr lang="en-US" altLang="zh-TW" dirty="0">
                <a:latin typeface="Consolas" panose="020B0609020204030204" pitchFamily="49" charset="0"/>
              </a:rPr>
              <a:t>PWD_LEN = 8             # </a:t>
            </a:r>
            <a:r>
              <a:rPr lang="zh-TW" altLang="en-US" dirty="0">
                <a:latin typeface="Consolas" panose="020B0609020204030204" pitchFamily="49" charset="0"/>
              </a:rPr>
              <a:t>假設密碼長度 </a:t>
            </a:r>
            <a:r>
              <a:rPr lang="en-US" altLang="zh-TW" dirty="0">
                <a:latin typeface="Consolas" panose="020B0609020204030204" pitchFamily="49" charset="0"/>
              </a:rPr>
              <a:t>8 </a:t>
            </a:r>
            <a:r>
              <a:rPr lang="zh-TW" altLang="en-US" dirty="0">
                <a:latin typeface="Consolas" panose="020B0609020204030204" pitchFamily="49" charset="0"/>
              </a:rPr>
              <a:t>個字</a:t>
            </a:r>
          </a:p>
          <a:p>
            <a:r>
              <a:rPr lang="en-US" altLang="zh-TW" dirty="0">
                <a:latin typeface="Consolas" panose="020B0609020204030204" pitchFamily="49" charset="0"/>
              </a:rPr>
              <a:t>NUM_KEY = 26+26+10+30   # </a:t>
            </a:r>
            <a:r>
              <a:rPr lang="zh-TW" altLang="en-US" dirty="0">
                <a:latin typeface="Consolas" panose="020B0609020204030204" pitchFamily="49" charset="0"/>
              </a:rPr>
              <a:t>鍵盤可以輸入的字元種類</a:t>
            </a:r>
          </a:p>
          <a:p>
            <a:r>
              <a:rPr lang="en-US" altLang="zh-TW" dirty="0">
                <a:latin typeface="Consolas" panose="020B0609020204030204" pitchFamily="49" charset="0"/>
              </a:rPr>
              <a:t>SPEED = 3               # </a:t>
            </a:r>
            <a:r>
              <a:rPr lang="zh-TW" altLang="en-US" dirty="0">
                <a:latin typeface="Consolas" panose="020B0609020204030204" pitchFamily="49" charset="0"/>
              </a:rPr>
              <a:t>破解速度 </a:t>
            </a:r>
            <a:r>
              <a:rPr lang="en-US" altLang="zh-TW" dirty="0">
                <a:latin typeface="Consolas" panose="020B0609020204030204" pitchFamily="49" charset="0"/>
              </a:rPr>
              <a:t>3 GHz</a:t>
            </a:r>
          </a:p>
          <a:p>
            <a:endParaRPr lang="en-US" altLang="zh-TW" dirty="0">
              <a:latin typeface="Consolas" panose="020B0609020204030204" pitchFamily="49" charset="0"/>
            </a:endParaRPr>
          </a:p>
          <a:p>
            <a:r>
              <a:rPr lang="en-US" altLang="zh-TW" dirty="0">
                <a:latin typeface="Consolas" panose="020B0609020204030204" pitchFamily="49" charset="0"/>
              </a:rPr>
              <a:t>t = </a:t>
            </a:r>
            <a:r>
              <a:rPr lang="en-US" altLang="zh-TW" dirty="0" err="1">
                <a:latin typeface="Consolas" panose="020B0609020204030204" pitchFamily="49" charset="0"/>
              </a:rPr>
              <a:t>brute_force</a:t>
            </a:r>
            <a:r>
              <a:rPr lang="en-US" altLang="zh-TW" dirty="0">
                <a:latin typeface="Consolas" panose="020B0609020204030204" pitchFamily="49" charset="0"/>
              </a:rPr>
              <a:t>(PWD_LEN, NUM_KEY, SPEED)</a:t>
            </a:r>
          </a:p>
          <a:p>
            <a:r>
              <a:rPr lang="en-US" altLang="zh-TW" dirty="0">
                <a:latin typeface="Consolas" panose="020B0609020204030204" pitchFamily="49" charset="0"/>
              </a:rPr>
              <a:t>    </a:t>
            </a:r>
          </a:p>
          <a:p>
            <a:r>
              <a:rPr lang="en-US" altLang="zh-TW" dirty="0">
                <a:latin typeface="Consolas" panose="020B0609020204030204" pitchFamily="49" charset="0"/>
              </a:rPr>
              <a:t>print("</a:t>
            </a:r>
            <a:r>
              <a:rPr lang="zh-TW" altLang="en-US" dirty="0">
                <a:latin typeface="Consolas" panose="020B0609020204030204" pitchFamily="49" charset="0"/>
              </a:rPr>
              <a:t>密碼長度</a:t>
            </a:r>
            <a:r>
              <a:rPr lang="en-US" altLang="zh-TW" dirty="0">
                <a:latin typeface="Consolas" panose="020B0609020204030204" pitchFamily="49" charset="0"/>
              </a:rPr>
              <a:t>", PWD_LEN, "</a:t>
            </a:r>
            <a:r>
              <a:rPr lang="zh-TW" altLang="en-US" dirty="0">
                <a:latin typeface="Consolas" panose="020B0609020204030204" pitchFamily="49" charset="0"/>
              </a:rPr>
              <a:t>個字，需時 </a:t>
            </a:r>
            <a:r>
              <a:rPr lang="en-US" altLang="zh-TW" dirty="0">
                <a:latin typeface="Consolas" panose="020B0609020204030204" pitchFamily="49" charset="0"/>
              </a:rPr>
              <a:t>{:,.2f} </a:t>
            </a:r>
            <a:r>
              <a:rPr lang="zh-TW" altLang="en-US" dirty="0">
                <a:latin typeface="Consolas" panose="020B0609020204030204" pitchFamily="49" charset="0"/>
              </a:rPr>
              <a:t>秒。</a:t>
            </a:r>
            <a:r>
              <a:rPr lang="en-US" altLang="zh-TW" dirty="0">
                <a:latin typeface="Consolas" panose="020B0609020204030204" pitchFamily="49" charset="0"/>
              </a:rPr>
              <a:t>".format(t))</a:t>
            </a:r>
            <a:endParaRPr lang="zh-TW" altLang="en-US" dirty="0">
              <a:latin typeface="Consolas" panose="020B0609020204030204" pitchFamily="49" charset="0"/>
            </a:endParaRPr>
          </a:p>
        </p:txBody>
      </p:sp>
      <p:sp>
        <p:nvSpPr>
          <p:cNvPr id="8" name="矩形 7">
            <a:extLst>
              <a:ext uri="{FF2B5EF4-FFF2-40B4-BE49-F238E27FC236}">
                <a16:creationId xmlns:a16="http://schemas.microsoft.com/office/drawing/2014/main" id="{176E8650-7713-4C8F-8EC8-F0DE54F40875}"/>
              </a:ext>
            </a:extLst>
          </p:cNvPr>
          <p:cNvSpPr/>
          <p:nvPr/>
        </p:nvSpPr>
        <p:spPr>
          <a:xfrm>
            <a:off x="983433" y="5901319"/>
            <a:ext cx="427873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dirty="0"/>
              <a:t>密碼長度 </a:t>
            </a:r>
            <a:r>
              <a:rPr lang="en-US" altLang="zh-TW" dirty="0"/>
              <a:t>8 </a:t>
            </a:r>
            <a:r>
              <a:rPr lang="zh-TW" altLang="en-US" dirty="0"/>
              <a:t>個字，需時 </a:t>
            </a:r>
            <a:r>
              <a:rPr lang="en-US" altLang="zh-TW" dirty="0"/>
              <a:t>1,593,241.07 </a:t>
            </a:r>
            <a:r>
              <a:rPr lang="zh-TW" altLang="en-US" dirty="0"/>
              <a:t>秒。</a:t>
            </a:r>
          </a:p>
        </p:txBody>
      </p:sp>
      <p:sp>
        <p:nvSpPr>
          <p:cNvPr id="2" name="標題 1">
            <a:extLst>
              <a:ext uri="{FF2B5EF4-FFF2-40B4-BE49-F238E27FC236}">
                <a16:creationId xmlns:a16="http://schemas.microsoft.com/office/drawing/2014/main" id="{652CBB0B-448D-404D-8826-7422A74BC597}"/>
              </a:ext>
            </a:extLst>
          </p:cNvPr>
          <p:cNvSpPr>
            <a:spLocks noGrp="1"/>
          </p:cNvSpPr>
          <p:nvPr>
            <p:ph type="title"/>
          </p:nvPr>
        </p:nvSpPr>
        <p:spPr/>
        <p:txBody>
          <a:bodyPr/>
          <a:lstStyle/>
          <a:p>
            <a:r>
              <a:rPr lang="zh-TW" altLang="en-US" dirty="0"/>
              <a:t>練習：暴力法破解密碼所需時間（解）</a:t>
            </a:r>
          </a:p>
        </p:txBody>
      </p:sp>
      <p:sp>
        <p:nvSpPr>
          <p:cNvPr id="3" name="矩形 2">
            <a:extLst>
              <a:ext uri="{FF2B5EF4-FFF2-40B4-BE49-F238E27FC236}">
                <a16:creationId xmlns:a16="http://schemas.microsoft.com/office/drawing/2014/main" id="{6ECEB614-E6F9-4D73-B285-6B3E7E7D6ED7}"/>
              </a:ext>
            </a:extLst>
          </p:cNvPr>
          <p:cNvSpPr/>
          <p:nvPr/>
        </p:nvSpPr>
        <p:spPr>
          <a:xfrm>
            <a:off x="9173650" y="1570301"/>
            <a:ext cx="19629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dirty="0"/>
              <a:t>password_crack.py</a:t>
            </a:r>
          </a:p>
        </p:txBody>
      </p:sp>
    </p:spTree>
    <p:extLst>
      <p:ext uri="{BB962C8B-B14F-4D97-AF65-F5344CB8AC3E}">
        <p14:creationId xmlns:p14="http://schemas.microsoft.com/office/powerpoint/2010/main" val="3810247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20688B5-D18A-4C99-ABDE-126E6E122366}"/>
              </a:ext>
            </a:extLst>
          </p:cNvPr>
          <p:cNvSpPr>
            <a:spLocks noGrp="1"/>
          </p:cNvSpPr>
          <p:nvPr>
            <p:ph type="title"/>
          </p:nvPr>
        </p:nvSpPr>
        <p:spPr/>
        <p:txBody>
          <a:bodyPr/>
          <a:lstStyle/>
          <a:p>
            <a:r>
              <a:rPr lang="zh-TW" altLang="en-US" dirty="0"/>
              <a:t>練習：暴力法破解密碼所需時間（續）</a:t>
            </a:r>
          </a:p>
        </p:txBody>
      </p:sp>
      <p:sp>
        <p:nvSpPr>
          <p:cNvPr id="6" name="矩形 5">
            <a:extLst>
              <a:ext uri="{FF2B5EF4-FFF2-40B4-BE49-F238E27FC236}">
                <a16:creationId xmlns:a16="http://schemas.microsoft.com/office/drawing/2014/main" id="{787DB0E8-9D92-4AC9-AB9B-AACDDB51EF58}"/>
              </a:ext>
            </a:extLst>
          </p:cNvPr>
          <p:cNvSpPr/>
          <p:nvPr/>
        </p:nvSpPr>
        <p:spPr>
          <a:xfrm>
            <a:off x="212785" y="1474779"/>
            <a:ext cx="11766430" cy="3693319"/>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altLang="zh-TW" dirty="0">
                <a:latin typeface="Consolas" panose="020B0609020204030204" pitchFamily="49" charset="0"/>
              </a:rPr>
              <a:t>def </a:t>
            </a:r>
            <a:r>
              <a:rPr lang="en-US" altLang="zh-TW" dirty="0" err="1">
                <a:latin typeface="Consolas" panose="020B0609020204030204" pitchFamily="49" charset="0"/>
              </a:rPr>
              <a:t>decompose_time</a:t>
            </a:r>
            <a:r>
              <a:rPr lang="en-US" altLang="zh-TW" dirty="0">
                <a:latin typeface="Consolas" panose="020B0609020204030204" pitchFamily="49" charset="0"/>
              </a:rPr>
              <a:t>(</a:t>
            </a:r>
            <a:r>
              <a:rPr lang="en-US" altLang="zh-TW" dirty="0" err="1">
                <a:latin typeface="Consolas" panose="020B0609020204030204" pitchFamily="49" charset="0"/>
              </a:rPr>
              <a:t>tsec</a:t>
            </a:r>
            <a:r>
              <a:rPr lang="en-US" altLang="zh-TW" dirty="0">
                <a:latin typeface="Consolas" panose="020B0609020204030204" pitchFamily="49" charset="0"/>
              </a:rPr>
              <a:t>):</a:t>
            </a:r>
          </a:p>
          <a:p>
            <a:r>
              <a:rPr lang="en-US" altLang="zh-TW" dirty="0">
                <a:latin typeface="Consolas" panose="020B0609020204030204" pitchFamily="49" charset="0"/>
              </a:rPr>
              <a:t>    </a:t>
            </a:r>
            <a:r>
              <a:rPr lang="en-US" altLang="zh-TW" dirty="0" err="1">
                <a:latin typeface="Consolas" panose="020B0609020204030204" pitchFamily="49" charset="0"/>
              </a:rPr>
              <a:t>tmin</a:t>
            </a:r>
            <a:r>
              <a:rPr lang="en-US" altLang="zh-TW" dirty="0">
                <a:latin typeface="Consolas" panose="020B0609020204030204" pitchFamily="49" charset="0"/>
              </a:rPr>
              <a:t>, sec = </a:t>
            </a:r>
            <a:r>
              <a:rPr lang="en-US" altLang="zh-TW" dirty="0" err="1">
                <a:latin typeface="Consolas" panose="020B0609020204030204" pitchFamily="49" charset="0"/>
              </a:rPr>
              <a:t>divmod</a:t>
            </a:r>
            <a:r>
              <a:rPr lang="en-US" altLang="zh-TW" dirty="0">
                <a:latin typeface="Consolas" panose="020B0609020204030204" pitchFamily="49" charset="0"/>
              </a:rPr>
              <a:t>(</a:t>
            </a:r>
            <a:r>
              <a:rPr lang="en-US" altLang="zh-TW" dirty="0" err="1">
                <a:latin typeface="Consolas" panose="020B0609020204030204" pitchFamily="49" charset="0"/>
              </a:rPr>
              <a:t>tsec</a:t>
            </a:r>
            <a:r>
              <a:rPr lang="en-US" altLang="zh-TW" dirty="0">
                <a:latin typeface="Consolas" panose="020B0609020204030204" pitchFamily="49" charset="0"/>
              </a:rPr>
              <a:t>, 60)</a:t>
            </a:r>
          </a:p>
          <a:p>
            <a:r>
              <a:rPr lang="en-US" altLang="zh-TW" dirty="0">
                <a:latin typeface="Consolas" panose="020B0609020204030204" pitchFamily="49" charset="0"/>
              </a:rPr>
              <a:t>    </a:t>
            </a:r>
            <a:r>
              <a:rPr lang="en-US" altLang="zh-TW" dirty="0" err="1">
                <a:latin typeface="Consolas" panose="020B0609020204030204" pitchFamily="49" charset="0"/>
              </a:rPr>
              <a:t>thrs</a:t>
            </a:r>
            <a:r>
              <a:rPr lang="en-US" altLang="zh-TW" dirty="0">
                <a:latin typeface="Consolas" panose="020B0609020204030204" pitchFamily="49" charset="0"/>
              </a:rPr>
              <a:t>, min = </a:t>
            </a:r>
            <a:r>
              <a:rPr lang="en-US" altLang="zh-TW" dirty="0" err="1">
                <a:latin typeface="Consolas" panose="020B0609020204030204" pitchFamily="49" charset="0"/>
              </a:rPr>
              <a:t>divmod</a:t>
            </a:r>
            <a:r>
              <a:rPr lang="en-US" altLang="zh-TW" dirty="0">
                <a:latin typeface="Consolas" panose="020B0609020204030204" pitchFamily="49" charset="0"/>
              </a:rPr>
              <a:t>(</a:t>
            </a:r>
            <a:r>
              <a:rPr lang="en-US" altLang="zh-TW" dirty="0" err="1">
                <a:latin typeface="Consolas" panose="020B0609020204030204" pitchFamily="49" charset="0"/>
              </a:rPr>
              <a:t>tmin</a:t>
            </a:r>
            <a:r>
              <a:rPr lang="en-US" altLang="zh-TW" dirty="0">
                <a:latin typeface="Consolas" panose="020B0609020204030204" pitchFamily="49" charset="0"/>
              </a:rPr>
              <a:t>, 60)</a:t>
            </a:r>
          </a:p>
          <a:p>
            <a:r>
              <a:rPr lang="en-US" altLang="zh-TW" dirty="0">
                <a:latin typeface="Consolas" panose="020B0609020204030204" pitchFamily="49" charset="0"/>
              </a:rPr>
              <a:t>    </a:t>
            </a:r>
            <a:r>
              <a:rPr lang="en-US" altLang="zh-TW" dirty="0" err="1">
                <a:latin typeface="Consolas" panose="020B0609020204030204" pitchFamily="49" charset="0"/>
              </a:rPr>
              <a:t>tday</a:t>
            </a:r>
            <a:r>
              <a:rPr lang="en-US" altLang="zh-TW" dirty="0">
                <a:latin typeface="Consolas" panose="020B0609020204030204" pitchFamily="49" charset="0"/>
              </a:rPr>
              <a:t>, </a:t>
            </a:r>
            <a:r>
              <a:rPr lang="en-US" altLang="zh-TW" dirty="0" err="1">
                <a:latin typeface="Consolas" panose="020B0609020204030204" pitchFamily="49" charset="0"/>
              </a:rPr>
              <a:t>hrs</a:t>
            </a:r>
            <a:r>
              <a:rPr lang="en-US" altLang="zh-TW" dirty="0">
                <a:latin typeface="Consolas" panose="020B0609020204030204" pitchFamily="49" charset="0"/>
              </a:rPr>
              <a:t> = </a:t>
            </a:r>
            <a:r>
              <a:rPr lang="en-US" altLang="zh-TW" dirty="0" err="1">
                <a:latin typeface="Consolas" panose="020B0609020204030204" pitchFamily="49" charset="0"/>
              </a:rPr>
              <a:t>divmod</a:t>
            </a:r>
            <a:r>
              <a:rPr lang="en-US" altLang="zh-TW" dirty="0">
                <a:latin typeface="Consolas" panose="020B0609020204030204" pitchFamily="49" charset="0"/>
              </a:rPr>
              <a:t>(</a:t>
            </a:r>
            <a:r>
              <a:rPr lang="en-US" altLang="zh-TW" dirty="0" err="1">
                <a:latin typeface="Consolas" panose="020B0609020204030204" pitchFamily="49" charset="0"/>
              </a:rPr>
              <a:t>thrs</a:t>
            </a:r>
            <a:r>
              <a:rPr lang="en-US" altLang="zh-TW" dirty="0">
                <a:latin typeface="Consolas" panose="020B0609020204030204" pitchFamily="49" charset="0"/>
              </a:rPr>
              <a:t>, 24)</a:t>
            </a:r>
          </a:p>
          <a:p>
            <a:r>
              <a:rPr lang="en-US" altLang="zh-TW" dirty="0">
                <a:latin typeface="Consolas" panose="020B0609020204030204" pitchFamily="49" charset="0"/>
              </a:rPr>
              <a:t>    year, day = </a:t>
            </a:r>
            <a:r>
              <a:rPr lang="en-US" altLang="zh-TW" dirty="0" err="1">
                <a:latin typeface="Consolas" panose="020B0609020204030204" pitchFamily="49" charset="0"/>
              </a:rPr>
              <a:t>divmod</a:t>
            </a:r>
            <a:r>
              <a:rPr lang="en-US" altLang="zh-TW" dirty="0">
                <a:latin typeface="Consolas" panose="020B0609020204030204" pitchFamily="49" charset="0"/>
              </a:rPr>
              <a:t>(</a:t>
            </a:r>
            <a:r>
              <a:rPr lang="en-US" altLang="zh-TW" dirty="0" err="1">
                <a:latin typeface="Consolas" panose="020B0609020204030204" pitchFamily="49" charset="0"/>
              </a:rPr>
              <a:t>tday</a:t>
            </a:r>
            <a:r>
              <a:rPr lang="en-US" altLang="zh-TW" dirty="0">
                <a:latin typeface="Consolas" panose="020B0609020204030204" pitchFamily="49" charset="0"/>
              </a:rPr>
              <a:t>, 365)</a:t>
            </a:r>
          </a:p>
          <a:p>
            <a:r>
              <a:rPr lang="en-US" altLang="zh-TW" dirty="0">
                <a:latin typeface="Consolas" panose="020B0609020204030204" pitchFamily="49" charset="0"/>
              </a:rPr>
              <a:t>    if year &gt;= 100:</a:t>
            </a:r>
          </a:p>
          <a:p>
            <a:r>
              <a:rPr lang="en-US" altLang="zh-TW" dirty="0">
                <a:latin typeface="Consolas" panose="020B0609020204030204" pitchFamily="49" charset="0"/>
              </a:rPr>
              <a:t>        return "</a:t>
            </a:r>
            <a:r>
              <a:rPr lang="zh-TW" altLang="en-US" dirty="0">
                <a:latin typeface="Consolas" panose="020B0609020204030204" pitchFamily="49" charset="0"/>
              </a:rPr>
              <a:t>約 </a:t>
            </a:r>
            <a:r>
              <a:rPr lang="en-US" altLang="zh-TW" dirty="0">
                <a:latin typeface="Consolas" panose="020B0609020204030204" pitchFamily="49" charset="0"/>
              </a:rPr>
              <a:t>{:,.1f} </a:t>
            </a:r>
            <a:r>
              <a:rPr lang="zh-TW" altLang="en-US" dirty="0">
                <a:latin typeface="Consolas" panose="020B0609020204030204" pitchFamily="49" charset="0"/>
              </a:rPr>
              <a:t>年</a:t>
            </a:r>
            <a:r>
              <a:rPr lang="en-US" altLang="zh-TW" dirty="0">
                <a:latin typeface="Consolas" panose="020B0609020204030204" pitchFamily="49" charset="0"/>
              </a:rPr>
              <a:t>".format(year)</a:t>
            </a:r>
          </a:p>
          <a:p>
            <a:r>
              <a:rPr lang="en-US" altLang="zh-TW" dirty="0">
                <a:latin typeface="Consolas" panose="020B0609020204030204" pitchFamily="49" charset="0"/>
              </a:rPr>
              <a:t>    </a:t>
            </a:r>
            <a:r>
              <a:rPr lang="en-US" altLang="zh-TW" dirty="0" err="1">
                <a:latin typeface="Consolas" panose="020B0609020204030204" pitchFamily="49" charset="0"/>
              </a:rPr>
              <a:t>elif</a:t>
            </a:r>
            <a:r>
              <a:rPr lang="en-US" altLang="zh-TW" dirty="0">
                <a:latin typeface="Consolas" panose="020B0609020204030204" pitchFamily="49" charset="0"/>
              </a:rPr>
              <a:t> year &gt; 0:</a:t>
            </a:r>
          </a:p>
          <a:p>
            <a:r>
              <a:rPr lang="en-US" altLang="zh-TW" dirty="0">
                <a:latin typeface="Consolas" panose="020B0609020204030204" pitchFamily="49" charset="0"/>
              </a:rPr>
              <a:t>        return "</a:t>
            </a:r>
            <a:r>
              <a:rPr lang="zh-TW" altLang="en-US" dirty="0">
                <a:latin typeface="Consolas" panose="020B0609020204030204" pitchFamily="49" charset="0"/>
              </a:rPr>
              <a:t>約 </a:t>
            </a:r>
            <a:r>
              <a:rPr lang="en-US" altLang="zh-TW" dirty="0">
                <a:latin typeface="Consolas" panose="020B0609020204030204" pitchFamily="49" charset="0"/>
              </a:rPr>
              <a:t>{} </a:t>
            </a:r>
            <a:r>
              <a:rPr lang="zh-TW" altLang="en-US" dirty="0">
                <a:latin typeface="Consolas" panose="020B0609020204030204" pitchFamily="49" charset="0"/>
              </a:rPr>
              <a:t>年又 </a:t>
            </a:r>
            <a:r>
              <a:rPr lang="en-US" altLang="zh-TW" dirty="0">
                <a:latin typeface="Consolas" panose="020B0609020204030204" pitchFamily="49" charset="0"/>
              </a:rPr>
              <a:t>{:.1f} </a:t>
            </a:r>
            <a:r>
              <a:rPr lang="zh-TW" altLang="en-US" dirty="0">
                <a:latin typeface="Consolas" panose="020B0609020204030204" pitchFamily="49" charset="0"/>
              </a:rPr>
              <a:t>天</a:t>
            </a:r>
            <a:r>
              <a:rPr lang="en-US" altLang="zh-TW" dirty="0">
                <a:latin typeface="Consolas" panose="020B0609020204030204" pitchFamily="49" charset="0"/>
              </a:rPr>
              <a:t>".format(int(year), day)</a:t>
            </a:r>
          </a:p>
          <a:p>
            <a:r>
              <a:rPr lang="en-US" altLang="zh-TW" dirty="0">
                <a:latin typeface="Consolas" panose="020B0609020204030204" pitchFamily="49" charset="0"/>
              </a:rPr>
              <a:t>    </a:t>
            </a:r>
            <a:r>
              <a:rPr lang="en-US" altLang="zh-TW" dirty="0" err="1">
                <a:latin typeface="Consolas" panose="020B0609020204030204" pitchFamily="49" charset="0"/>
              </a:rPr>
              <a:t>elif</a:t>
            </a:r>
            <a:r>
              <a:rPr lang="en-US" altLang="zh-TW" dirty="0">
                <a:latin typeface="Consolas" panose="020B0609020204030204" pitchFamily="49" charset="0"/>
              </a:rPr>
              <a:t> </a:t>
            </a:r>
            <a:r>
              <a:rPr lang="en-US" altLang="zh-TW" dirty="0" err="1">
                <a:latin typeface="Consolas" panose="020B0609020204030204" pitchFamily="49" charset="0"/>
              </a:rPr>
              <a:t>tday</a:t>
            </a:r>
            <a:r>
              <a:rPr lang="en-US" altLang="zh-TW" dirty="0">
                <a:latin typeface="Consolas" panose="020B0609020204030204" pitchFamily="49" charset="0"/>
              </a:rPr>
              <a:t> &gt; 0:</a:t>
            </a:r>
          </a:p>
          <a:p>
            <a:r>
              <a:rPr lang="en-US" altLang="zh-TW" dirty="0">
                <a:latin typeface="Consolas" panose="020B0609020204030204" pitchFamily="49" charset="0"/>
              </a:rPr>
              <a:t>        return "{} </a:t>
            </a:r>
            <a:r>
              <a:rPr lang="zh-TW" altLang="en-US" dirty="0">
                <a:latin typeface="Consolas" panose="020B0609020204030204" pitchFamily="49" charset="0"/>
              </a:rPr>
              <a:t>天 </a:t>
            </a:r>
            <a:r>
              <a:rPr lang="en-US" altLang="zh-TW" dirty="0">
                <a:latin typeface="Consolas" panose="020B0609020204030204" pitchFamily="49" charset="0"/>
              </a:rPr>
              <a:t>{} </a:t>
            </a:r>
            <a:r>
              <a:rPr lang="zh-TW" altLang="en-US" dirty="0">
                <a:latin typeface="Consolas" panose="020B0609020204030204" pitchFamily="49" charset="0"/>
              </a:rPr>
              <a:t>小時 </a:t>
            </a:r>
            <a:r>
              <a:rPr lang="en-US" altLang="zh-TW" dirty="0">
                <a:latin typeface="Consolas" panose="020B0609020204030204" pitchFamily="49" charset="0"/>
              </a:rPr>
              <a:t>{} </a:t>
            </a:r>
            <a:r>
              <a:rPr lang="zh-TW" altLang="en-US" dirty="0">
                <a:latin typeface="Consolas" panose="020B0609020204030204" pitchFamily="49" charset="0"/>
              </a:rPr>
              <a:t>分鐘 </a:t>
            </a:r>
            <a:r>
              <a:rPr lang="en-US" altLang="zh-TW" dirty="0">
                <a:latin typeface="Consolas" panose="020B0609020204030204" pitchFamily="49" charset="0"/>
              </a:rPr>
              <a:t>{:.1f} </a:t>
            </a:r>
            <a:r>
              <a:rPr lang="zh-TW" altLang="en-US" dirty="0">
                <a:latin typeface="Consolas" panose="020B0609020204030204" pitchFamily="49" charset="0"/>
              </a:rPr>
              <a:t>秒</a:t>
            </a:r>
            <a:r>
              <a:rPr lang="en-US" altLang="zh-TW" dirty="0">
                <a:latin typeface="Consolas" panose="020B0609020204030204" pitchFamily="49" charset="0"/>
              </a:rPr>
              <a:t>".format(int(</a:t>
            </a:r>
            <a:r>
              <a:rPr lang="en-US" altLang="zh-TW" dirty="0" err="1">
                <a:latin typeface="Consolas" panose="020B0609020204030204" pitchFamily="49" charset="0"/>
              </a:rPr>
              <a:t>tday</a:t>
            </a:r>
            <a:r>
              <a:rPr lang="en-US" altLang="zh-TW" dirty="0">
                <a:latin typeface="Consolas" panose="020B0609020204030204" pitchFamily="49" charset="0"/>
              </a:rPr>
              <a:t>), int(</a:t>
            </a:r>
            <a:r>
              <a:rPr lang="en-US" altLang="zh-TW" dirty="0" err="1">
                <a:latin typeface="Consolas" panose="020B0609020204030204" pitchFamily="49" charset="0"/>
              </a:rPr>
              <a:t>hrs</a:t>
            </a:r>
            <a:r>
              <a:rPr lang="en-US" altLang="zh-TW" dirty="0">
                <a:latin typeface="Consolas" panose="020B0609020204030204" pitchFamily="49" charset="0"/>
              </a:rPr>
              <a:t>), int(min), sec)</a:t>
            </a:r>
          </a:p>
          <a:p>
            <a:r>
              <a:rPr lang="en-US" altLang="zh-TW" dirty="0">
                <a:latin typeface="Consolas" panose="020B0609020204030204" pitchFamily="49" charset="0"/>
              </a:rPr>
              <a:t>    else:</a:t>
            </a:r>
          </a:p>
          <a:p>
            <a:r>
              <a:rPr lang="en-US" altLang="zh-TW" dirty="0">
                <a:latin typeface="Consolas" panose="020B0609020204030204" pitchFamily="49" charset="0"/>
              </a:rPr>
              <a:t>        return "{} </a:t>
            </a:r>
            <a:r>
              <a:rPr lang="zh-TW" altLang="en-US" dirty="0">
                <a:latin typeface="Consolas" panose="020B0609020204030204" pitchFamily="49" charset="0"/>
              </a:rPr>
              <a:t>小時 </a:t>
            </a:r>
            <a:r>
              <a:rPr lang="en-US" altLang="zh-TW" dirty="0">
                <a:latin typeface="Consolas" panose="020B0609020204030204" pitchFamily="49" charset="0"/>
              </a:rPr>
              <a:t>{} </a:t>
            </a:r>
            <a:r>
              <a:rPr lang="zh-TW" altLang="en-US" dirty="0">
                <a:latin typeface="Consolas" panose="020B0609020204030204" pitchFamily="49" charset="0"/>
              </a:rPr>
              <a:t>分鐘 </a:t>
            </a:r>
            <a:r>
              <a:rPr lang="en-US" altLang="zh-TW" dirty="0">
                <a:latin typeface="Consolas" panose="020B0609020204030204" pitchFamily="49" charset="0"/>
              </a:rPr>
              <a:t>{:.1f} </a:t>
            </a:r>
            <a:r>
              <a:rPr lang="zh-TW" altLang="en-US" dirty="0">
                <a:latin typeface="Consolas" panose="020B0609020204030204" pitchFamily="49" charset="0"/>
              </a:rPr>
              <a:t>秒</a:t>
            </a:r>
            <a:r>
              <a:rPr lang="en-US" altLang="zh-TW" dirty="0">
                <a:latin typeface="Consolas" panose="020B0609020204030204" pitchFamily="49" charset="0"/>
              </a:rPr>
              <a:t>".format(int(</a:t>
            </a:r>
            <a:r>
              <a:rPr lang="en-US" altLang="zh-TW" dirty="0" err="1">
                <a:latin typeface="Consolas" panose="020B0609020204030204" pitchFamily="49" charset="0"/>
              </a:rPr>
              <a:t>hrs</a:t>
            </a:r>
            <a:r>
              <a:rPr lang="en-US" altLang="zh-TW" dirty="0">
                <a:latin typeface="Consolas" panose="020B0609020204030204" pitchFamily="49" charset="0"/>
              </a:rPr>
              <a:t>), int(min), sec)</a:t>
            </a:r>
            <a:endParaRPr lang="zh-TW" altLang="en-US" dirty="0">
              <a:latin typeface="Consolas" panose="020B0609020204030204" pitchFamily="49" charset="0"/>
            </a:endParaRPr>
          </a:p>
        </p:txBody>
      </p:sp>
      <p:sp>
        <p:nvSpPr>
          <p:cNvPr id="7" name="矩形 6">
            <a:extLst>
              <a:ext uri="{FF2B5EF4-FFF2-40B4-BE49-F238E27FC236}">
                <a16:creationId xmlns:a16="http://schemas.microsoft.com/office/drawing/2014/main" id="{C4301313-13C5-4C4A-8115-3F9230A1C6BC}"/>
              </a:ext>
            </a:extLst>
          </p:cNvPr>
          <p:cNvSpPr/>
          <p:nvPr/>
        </p:nvSpPr>
        <p:spPr>
          <a:xfrm>
            <a:off x="220790" y="5253467"/>
            <a:ext cx="7792518"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sz="2000" dirty="0"/>
              <a:t>密碼長度 </a:t>
            </a:r>
            <a:r>
              <a:rPr lang="en-US" altLang="zh-TW" sz="2000" dirty="0"/>
              <a:t>8 </a:t>
            </a:r>
            <a:r>
              <a:rPr lang="zh-TW" altLang="en-US" sz="2000" dirty="0"/>
              <a:t>個字，攻擊速度 </a:t>
            </a:r>
            <a:r>
              <a:rPr lang="en-US" altLang="zh-TW" sz="2000" dirty="0"/>
              <a:t>3 GHz</a:t>
            </a:r>
            <a:r>
              <a:rPr lang="zh-TW" altLang="en-US" sz="2000" dirty="0"/>
              <a:t>，需時 </a:t>
            </a:r>
            <a:r>
              <a:rPr lang="en-US" altLang="zh-TW" sz="2000" dirty="0"/>
              <a:t>18 </a:t>
            </a:r>
            <a:r>
              <a:rPr lang="zh-TW" altLang="en-US" sz="2000" dirty="0"/>
              <a:t>天 </a:t>
            </a:r>
            <a:r>
              <a:rPr lang="en-US" altLang="zh-TW" sz="2000" dirty="0"/>
              <a:t>10 </a:t>
            </a:r>
            <a:r>
              <a:rPr lang="zh-TW" altLang="en-US" sz="2000" dirty="0"/>
              <a:t>小時 </a:t>
            </a:r>
            <a:r>
              <a:rPr lang="en-US" altLang="zh-TW" sz="2000" dirty="0"/>
              <a:t>34 </a:t>
            </a:r>
            <a:r>
              <a:rPr lang="zh-TW" altLang="en-US" sz="2000" dirty="0"/>
              <a:t>分鐘 </a:t>
            </a:r>
            <a:r>
              <a:rPr lang="en-US" altLang="zh-TW" sz="2000" dirty="0"/>
              <a:t>1.1 </a:t>
            </a:r>
            <a:r>
              <a:rPr lang="zh-TW" altLang="en-US" sz="2000" dirty="0"/>
              <a:t>秒</a:t>
            </a:r>
          </a:p>
        </p:txBody>
      </p:sp>
      <p:sp>
        <p:nvSpPr>
          <p:cNvPr id="2" name="爆炸: 八角 1">
            <a:extLst>
              <a:ext uri="{FF2B5EF4-FFF2-40B4-BE49-F238E27FC236}">
                <a16:creationId xmlns:a16="http://schemas.microsoft.com/office/drawing/2014/main" id="{40B0118B-EC08-47FA-9909-76B54F5E3C80}"/>
              </a:ext>
            </a:extLst>
          </p:cNvPr>
          <p:cNvSpPr/>
          <p:nvPr/>
        </p:nvSpPr>
        <p:spPr>
          <a:xfrm>
            <a:off x="7953555" y="5168099"/>
            <a:ext cx="3899139" cy="1603638"/>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latin typeface="微軟正黑體" panose="020B0604030504040204" pitchFamily="34" charset="-120"/>
                <a:ea typeface="微軟正黑體" panose="020B0604030504040204" pitchFamily="34" charset="-120"/>
              </a:rPr>
              <a:t>你的密碼安全嗎？</a:t>
            </a:r>
          </a:p>
        </p:txBody>
      </p:sp>
      <p:sp>
        <p:nvSpPr>
          <p:cNvPr id="3" name="矩形 2">
            <a:extLst>
              <a:ext uri="{FF2B5EF4-FFF2-40B4-BE49-F238E27FC236}">
                <a16:creationId xmlns:a16="http://schemas.microsoft.com/office/drawing/2014/main" id="{3232FCB3-D613-46DE-9FBE-8A95FB654D52}"/>
              </a:ext>
            </a:extLst>
          </p:cNvPr>
          <p:cNvSpPr/>
          <p:nvPr/>
        </p:nvSpPr>
        <p:spPr>
          <a:xfrm>
            <a:off x="10037746" y="1474778"/>
            <a:ext cx="19629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dirty="0"/>
              <a:t>password_crack.py</a:t>
            </a:r>
          </a:p>
        </p:txBody>
      </p:sp>
    </p:spTree>
    <p:extLst>
      <p:ext uri="{BB962C8B-B14F-4D97-AF65-F5344CB8AC3E}">
        <p14:creationId xmlns:p14="http://schemas.microsoft.com/office/powerpoint/2010/main" val="1914575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頻率分析法</a:t>
            </a:r>
            <a:endParaRPr lang="zh-TW" altLang="en-US" dirty="0"/>
          </a:p>
        </p:txBody>
      </p:sp>
      <p:sp>
        <p:nvSpPr>
          <p:cNvPr id="3" name="內容版面配置區 2"/>
          <p:cNvSpPr>
            <a:spLocks noGrp="1"/>
          </p:cNvSpPr>
          <p:nvPr>
            <p:ph sz="half" idx="1"/>
          </p:nvPr>
        </p:nvSpPr>
        <p:spPr/>
        <p:txBody>
          <a:bodyPr/>
          <a:lstStyle/>
          <a:p>
            <a:r>
              <a:rPr lang="zh-TW" altLang="en-US" dirty="0"/>
              <a:t>用字母出現的頻率反推原文</a:t>
            </a:r>
            <a:endParaRPr lang="en-US" altLang="zh-TW" dirty="0"/>
          </a:p>
          <a:p>
            <a:r>
              <a:rPr lang="zh-TW" altLang="en-US" dirty="0"/>
              <a:t>英文字母在文章中出現機率最高的字母依序為 </a:t>
            </a:r>
            <a:r>
              <a:rPr lang="en-US" altLang="zh-TW" dirty="0"/>
              <a:t>E, T, A, O, I</a:t>
            </a:r>
            <a:r>
              <a:rPr lang="zh-TW" altLang="en-US" dirty="0"/>
              <a:t> </a:t>
            </a:r>
            <a:endParaRPr lang="en-US" altLang="zh-TW" dirty="0"/>
          </a:p>
          <a:p>
            <a:r>
              <a:rPr lang="zh-TW" altLang="en-US" dirty="0"/>
              <a:t>仔細統計密文中出現機率最高的字母，例如依序為 </a:t>
            </a:r>
            <a:r>
              <a:rPr lang="en-US" altLang="zh-TW" dirty="0"/>
              <a:t>O, K, X, M, N</a:t>
            </a:r>
            <a:r>
              <a:rPr lang="zh-TW" altLang="en-US" dirty="0"/>
              <a:t>，就能找出可能的替換表對應關係。</a:t>
            </a:r>
            <a:endParaRPr lang="en-US" altLang="zh-TW" dirty="0"/>
          </a:p>
        </p:txBody>
      </p:sp>
      <p:graphicFrame>
        <p:nvGraphicFramePr>
          <p:cNvPr id="5" name="內容版面配置區 4"/>
          <p:cNvGraphicFramePr>
            <a:graphicFrameLocks noGrp="1"/>
          </p:cNvGraphicFramePr>
          <p:nvPr>
            <p:ph sz="half" idx="2"/>
            <p:extLst>
              <p:ext uri="{D42A27DB-BD31-4B8C-83A1-F6EECF244321}">
                <p14:modId xmlns:p14="http://schemas.microsoft.com/office/powerpoint/2010/main" val="4110971182"/>
              </p:ext>
            </p:extLst>
          </p:nvPr>
        </p:nvGraphicFramePr>
        <p:xfrm>
          <a:off x="6172200" y="1268760"/>
          <a:ext cx="3649660" cy="5120640"/>
        </p:xfrm>
        <a:graphic>
          <a:graphicData uri="http://schemas.openxmlformats.org/drawingml/2006/table">
            <a:tbl>
              <a:tblPr firstRow="1" bandRow="1">
                <a:tableStyleId>{5C22544A-7EE6-4342-B048-85BDC9FD1C3A}</a:tableStyleId>
              </a:tblPr>
              <a:tblGrid>
                <a:gridCol w="912415">
                  <a:extLst>
                    <a:ext uri="{9D8B030D-6E8A-4147-A177-3AD203B41FA5}">
                      <a16:colId xmlns:a16="http://schemas.microsoft.com/office/drawing/2014/main" val="20000"/>
                    </a:ext>
                  </a:extLst>
                </a:gridCol>
                <a:gridCol w="912415">
                  <a:extLst>
                    <a:ext uri="{9D8B030D-6E8A-4147-A177-3AD203B41FA5}">
                      <a16:colId xmlns:a16="http://schemas.microsoft.com/office/drawing/2014/main" val="20001"/>
                    </a:ext>
                  </a:extLst>
                </a:gridCol>
                <a:gridCol w="912415">
                  <a:extLst>
                    <a:ext uri="{9D8B030D-6E8A-4147-A177-3AD203B41FA5}">
                      <a16:colId xmlns:a16="http://schemas.microsoft.com/office/drawing/2014/main" val="20002"/>
                    </a:ext>
                  </a:extLst>
                </a:gridCol>
                <a:gridCol w="912415">
                  <a:extLst>
                    <a:ext uri="{9D8B030D-6E8A-4147-A177-3AD203B41FA5}">
                      <a16:colId xmlns:a16="http://schemas.microsoft.com/office/drawing/2014/main" val="20003"/>
                    </a:ext>
                  </a:extLst>
                </a:gridCol>
              </a:tblGrid>
              <a:tr h="179917">
                <a:tc>
                  <a:txBody>
                    <a:bodyPr/>
                    <a:lstStyle/>
                    <a:p>
                      <a:pPr algn="ctr"/>
                      <a:r>
                        <a:rPr lang="zh-TW" altLang="en-US" sz="1800" dirty="0">
                          <a:latin typeface="Calibri" pitchFamily="34" charset="0"/>
                        </a:rPr>
                        <a:t>字母</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zh-TW" altLang="en-US" sz="1800" dirty="0">
                          <a:latin typeface="Calibri" pitchFamily="34" charset="0"/>
                        </a:rPr>
                        <a:t>百分比</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TW" altLang="en-US" sz="1800" dirty="0">
                          <a:latin typeface="Calibri" pitchFamily="34" charset="0"/>
                        </a:rPr>
                        <a:t>字母</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zh-TW" altLang="en-US" sz="1800" dirty="0">
                          <a:latin typeface="Calibri" pitchFamily="34" charset="0"/>
                        </a:rPr>
                        <a:t>百分比</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79917">
                <a:tc>
                  <a:txBody>
                    <a:bodyPr/>
                    <a:lstStyle/>
                    <a:p>
                      <a:pPr algn="ctr"/>
                      <a:r>
                        <a:rPr lang="en-US" altLang="zh-TW" sz="1800" dirty="0">
                          <a:latin typeface="Calibri" pitchFamily="34" charset="0"/>
                        </a:rPr>
                        <a:t>A</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8.2</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N</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6.7</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79917">
                <a:tc>
                  <a:txBody>
                    <a:bodyPr/>
                    <a:lstStyle/>
                    <a:p>
                      <a:pPr algn="ctr"/>
                      <a:r>
                        <a:rPr lang="en-US" altLang="zh-TW" sz="1800" dirty="0">
                          <a:latin typeface="Calibri" pitchFamily="34" charset="0"/>
                        </a:rPr>
                        <a:t>B</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1.5</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O</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7.5</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79917">
                <a:tc>
                  <a:txBody>
                    <a:bodyPr/>
                    <a:lstStyle/>
                    <a:p>
                      <a:pPr algn="ctr"/>
                      <a:r>
                        <a:rPr lang="en-US" altLang="zh-TW" sz="1800" dirty="0">
                          <a:latin typeface="Calibri" pitchFamily="34" charset="0"/>
                        </a:rPr>
                        <a:t>C</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2.8</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P</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1.9</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79917">
                <a:tc>
                  <a:txBody>
                    <a:bodyPr/>
                    <a:lstStyle/>
                    <a:p>
                      <a:pPr algn="ctr"/>
                      <a:r>
                        <a:rPr lang="en-US" altLang="zh-TW" sz="1800" dirty="0">
                          <a:latin typeface="Calibri" pitchFamily="34" charset="0"/>
                        </a:rPr>
                        <a:t>D</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4.3</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Q</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0.1</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79917">
                <a:tc>
                  <a:txBody>
                    <a:bodyPr/>
                    <a:lstStyle/>
                    <a:p>
                      <a:pPr algn="ctr"/>
                      <a:r>
                        <a:rPr lang="en-US" altLang="zh-TW" sz="1800" dirty="0">
                          <a:latin typeface="Calibri" pitchFamily="34" charset="0"/>
                        </a:rPr>
                        <a:t>E</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12.7</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R</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6.0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79917">
                <a:tc>
                  <a:txBody>
                    <a:bodyPr/>
                    <a:lstStyle/>
                    <a:p>
                      <a:pPr algn="ctr"/>
                      <a:r>
                        <a:rPr lang="en-US" altLang="zh-TW" sz="1800" dirty="0">
                          <a:latin typeface="Calibri" pitchFamily="34" charset="0"/>
                        </a:rPr>
                        <a:t>F</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2.2</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S</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6.3</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79917">
                <a:tc>
                  <a:txBody>
                    <a:bodyPr/>
                    <a:lstStyle/>
                    <a:p>
                      <a:pPr algn="ctr"/>
                      <a:r>
                        <a:rPr lang="en-US" altLang="zh-TW" sz="1800" dirty="0">
                          <a:latin typeface="Calibri" pitchFamily="34" charset="0"/>
                        </a:rPr>
                        <a:t>G</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T</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9.1</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79917">
                <a:tc>
                  <a:txBody>
                    <a:bodyPr/>
                    <a:lstStyle/>
                    <a:p>
                      <a:pPr algn="ctr"/>
                      <a:r>
                        <a:rPr lang="en-US" altLang="zh-TW" sz="1800" dirty="0">
                          <a:latin typeface="Calibri" pitchFamily="34" charset="0"/>
                        </a:rPr>
                        <a:t>H</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6.1</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U</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2.8</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179917">
                <a:tc>
                  <a:txBody>
                    <a:bodyPr/>
                    <a:lstStyle/>
                    <a:p>
                      <a:pPr algn="ctr"/>
                      <a:r>
                        <a:rPr lang="en-US" altLang="zh-TW" sz="1800" dirty="0">
                          <a:latin typeface="Calibri" pitchFamily="34" charset="0"/>
                        </a:rPr>
                        <a:t>I</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7.0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V</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1.0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79917">
                <a:tc>
                  <a:txBody>
                    <a:bodyPr/>
                    <a:lstStyle/>
                    <a:p>
                      <a:pPr algn="ctr"/>
                      <a:r>
                        <a:rPr lang="en-US" altLang="zh-TW" sz="1800" dirty="0">
                          <a:latin typeface="Calibri" pitchFamily="34" charset="0"/>
                        </a:rPr>
                        <a:t>J</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0.2</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W</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2.4</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79917">
                <a:tc>
                  <a:txBody>
                    <a:bodyPr/>
                    <a:lstStyle/>
                    <a:p>
                      <a:pPr algn="ctr"/>
                      <a:r>
                        <a:rPr lang="en-US" altLang="zh-TW" sz="1800" dirty="0">
                          <a:latin typeface="Calibri" pitchFamily="34" charset="0"/>
                        </a:rPr>
                        <a:t>K</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0.8</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X</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0.2</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179917">
                <a:tc>
                  <a:txBody>
                    <a:bodyPr/>
                    <a:lstStyle/>
                    <a:p>
                      <a:pPr algn="ctr"/>
                      <a:r>
                        <a:rPr lang="en-US" altLang="zh-TW" sz="1800" dirty="0">
                          <a:latin typeface="Calibri" pitchFamily="34" charset="0"/>
                        </a:rPr>
                        <a:t>L</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4.0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TW" sz="1800" dirty="0">
                          <a:latin typeface="Calibri" pitchFamily="34" charset="0"/>
                        </a:rPr>
                        <a:t>Y</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tcPr>
                </a:tc>
                <a:tc>
                  <a:txBody>
                    <a:bodyPr/>
                    <a:lstStyle/>
                    <a:p>
                      <a:pPr algn="r"/>
                      <a:r>
                        <a:rPr lang="en-US" altLang="zh-TW" sz="1800" dirty="0">
                          <a:latin typeface="Calibri" pitchFamily="34" charset="0"/>
                        </a:rPr>
                        <a:t>2.0</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179917">
                <a:tc>
                  <a:txBody>
                    <a:bodyPr/>
                    <a:lstStyle/>
                    <a:p>
                      <a:pPr algn="ctr"/>
                      <a:r>
                        <a:rPr lang="en-US" altLang="zh-TW" sz="1800" dirty="0">
                          <a:latin typeface="Calibri" pitchFamily="34" charset="0"/>
                        </a:rPr>
                        <a:t>M</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a:r>
                        <a:rPr lang="en-US" altLang="zh-TW" sz="1800" dirty="0">
                          <a:latin typeface="Calibri" pitchFamily="34" charset="0"/>
                        </a:rPr>
                        <a:t>2.4</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sz="1800" dirty="0">
                          <a:latin typeface="Calibri" pitchFamily="34" charset="0"/>
                        </a:rPr>
                        <a:t>Z</a:t>
                      </a:r>
                      <a:endParaRPr lang="zh-TW" altLang="en-US" sz="1800" dirty="0">
                        <a:latin typeface="Calibri"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a:r>
                        <a:rPr lang="en-US" altLang="zh-TW" sz="1800" dirty="0">
                          <a:latin typeface="Calibri" pitchFamily="34" charset="0"/>
                        </a:rPr>
                        <a:t>0.1</a:t>
                      </a:r>
                      <a:endParaRPr lang="zh-TW" altLang="en-US" sz="1800" dirty="0">
                        <a:latin typeface="Calibri"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1271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8F9A2-C000-436C-9A6E-69BF6DFD0019}"/>
              </a:ext>
            </a:extLst>
          </p:cNvPr>
          <p:cNvSpPr>
            <a:spLocks noGrp="1"/>
          </p:cNvSpPr>
          <p:nvPr>
            <p:ph type="title"/>
          </p:nvPr>
        </p:nvSpPr>
        <p:spPr/>
        <p:txBody>
          <a:bodyPr/>
          <a:lstStyle/>
          <a:p>
            <a:r>
              <a:rPr lang="en-US" altLang="zh-TW" dirty="0"/>
              <a:t>Learning Objectives </a:t>
            </a:r>
            <a:r>
              <a:rPr lang="zh-TW" altLang="en-US" dirty="0"/>
              <a:t>學習目標</a:t>
            </a:r>
          </a:p>
        </p:txBody>
      </p:sp>
      <p:sp>
        <p:nvSpPr>
          <p:cNvPr id="3" name="內容版面配置區 2">
            <a:extLst>
              <a:ext uri="{FF2B5EF4-FFF2-40B4-BE49-F238E27FC236}">
                <a16:creationId xmlns:a16="http://schemas.microsoft.com/office/drawing/2014/main" id="{D181AACD-3E32-4BB5-82B0-EBDEA42933F1}"/>
              </a:ext>
            </a:extLst>
          </p:cNvPr>
          <p:cNvSpPr>
            <a:spLocks noGrp="1"/>
          </p:cNvSpPr>
          <p:nvPr>
            <p:ph idx="1"/>
          </p:nvPr>
        </p:nvSpPr>
        <p:spPr/>
        <p:txBody>
          <a:bodyPr>
            <a:normAutofit/>
          </a:bodyPr>
          <a:lstStyle/>
          <a:p>
            <a:r>
              <a:rPr lang="en-US" altLang="zh-TW" dirty="0"/>
              <a:t>Basic operation of symmetric block encryption algorithms.</a:t>
            </a:r>
          </a:p>
          <a:p>
            <a:r>
              <a:rPr lang="en-US" altLang="zh-TW" dirty="0"/>
              <a:t>Block encryption vs stream encryption.</a:t>
            </a:r>
          </a:p>
          <a:p>
            <a:r>
              <a:rPr lang="en-US" altLang="zh-TW" dirty="0"/>
              <a:t>The use of secure hash functions for message authentication.</a:t>
            </a:r>
          </a:p>
          <a:p>
            <a:r>
              <a:rPr lang="en-US" altLang="zh-TW" dirty="0"/>
              <a:t>List other applications of secure hash functions.</a:t>
            </a:r>
          </a:p>
          <a:p>
            <a:r>
              <a:rPr lang="en-US" altLang="zh-TW" dirty="0"/>
              <a:t>Basic operation of asymmetric block encryption algorithms.</a:t>
            </a:r>
          </a:p>
          <a:p>
            <a:r>
              <a:rPr lang="en-US" altLang="zh-TW" dirty="0"/>
              <a:t>Digital signature mechanism and the concept of digital envelopes.</a:t>
            </a:r>
          </a:p>
          <a:p>
            <a:r>
              <a:rPr lang="en-US" altLang="zh-TW" dirty="0"/>
              <a:t>Significance of random and pseudorandom numbers in cryptography.</a:t>
            </a:r>
            <a:endParaRPr lang="zh-TW" altLang="en-US" dirty="0"/>
          </a:p>
        </p:txBody>
      </p:sp>
      <p:sp>
        <p:nvSpPr>
          <p:cNvPr id="4" name="投影片編號版面配置區 3">
            <a:extLst>
              <a:ext uri="{FF2B5EF4-FFF2-40B4-BE49-F238E27FC236}">
                <a16:creationId xmlns:a16="http://schemas.microsoft.com/office/drawing/2014/main" id="{F101543F-7613-4F91-9D24-7C3F69109C26}"/>
              </a:ext>
            </a:extLst>
          </p:cNvPr>
          <p:cNvSpPr>
            <a:spLocks noGrp="1"/>
          </p:cNvSpPr>
          <p:nvPr>
            <p:ph type="sldNum" sz="quarter" idx="12"/>
          </p:nvPr>
        </p:nvSpPr>
        <p:spPr/>
        <p:txBody>
          <a:bodyPr/>
          <a:lstStyle/>
          <a:p>
            <a:fld id="{06AFB70A-E524-49E4-8F5C-48BFBE4381EC}" type="slidenum">
              <a:rPr lang="en-US" altLang="zh-TW" smtClean="0"/>
              <a:pPr/>
              <a:t>3</a:t>
            </a:fld>
            <a:endParaRPr lang="en-US" altLang="zh-TW"/>
          </a:p>
        </p:txBody>
      </p:sp>
    </p:spTree>
    <p:extLst>
      <p:ext uri="{BB962C8B-B14F-4D97-AF65-F5344CB8AC3E}">
        <p14:creationId xmlns:p14="http://schemas.microsoft.com/office/powerpoint/2010/main" val="424143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36868E0-7316-4246-9FBE-261C89329028}" type="slidenum">
              <a:rPr lang="en-US" altLang="zh-TW" smtClean="0"/>
              <a:pPr>
                <a:defRPr/>
              </a:pPr>
              <a:t>30</a:t>
            </a:fld>
            <a:endParaRPr lang="en-US" altLang="zh-TW"/>
          </a:p>
        </p:txBody>
      </p:sp>
      <p:pic>
        <p:nvPicPr>
          <p:cNvPr id="14339" name="Picture 2"/>
          <p:cNvPicPr>
            <a:picLocks noChangeAspect="1" noChangeArrowheads="1"/>
          </p:cNvPicPr>
          <p:nvPr/>
        </p:nvPicPr>
        <p:blipFill>
          <a:blip r:embed="rId2"/>
          <a:srcRect/>
          <a:stretch>
            <a:fillRect/>
          </a:stretch>
        </p:blipFill>
        <p:spPr bwMode="auto">
          <a:xfrm>
            <a:off x="983432" y="548680"/>
            <a:ext cx="9144000" cy="55784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zh-TW" dirty="0">
                <a:hlinkClick r:id="rId3"/>
              </a:rPr>
              <a:t>Sherlock Holmes and the Dancing Men </a:t>
            </a:r>
            <a:br>
              <a:rPr lang="en-US" altLang="zh-TW" dirty="0"/>
            </a:br>
            <a:r>
              <a:rPr lang="en-US" altLang="zh-TW" dirty="0"/>
              <a:t>(</a:t>
            </a:r>
            <a:r>
              <a:rPr lang="zh-TW" altLang="en-US" dirty="0"/>
              <a:t>福爾摩斯和跳舞小人</a:t>
            </a:r>
            <a:r>
              <a:rPr lang="en-US" altLang="zh-TW" dirty="0"/>
              <a:t>) </a:t>
            </a:r>
          </a:p>
        </p:txBody>
      </p:sp>
      <p:sp>
        <p:nvSpPr>
          <p:cNvPr id="53251" name="Rectangle 3"/>
          <p:cNvSpPr>
            <a:spLocks noGrp="1" noChangeArrowheads="1"/>
          </p:cNvSpPr>
          <p:nvPr>
            <p:ph idx="1"/>
          </p:nvPr>
        </p:nvSpPr>
        <p:spPr/>
        <p:txBody>
          <a:bodyPr/>
          <a:lstStyle/>
          <a:p>
            <a:r>
              <a:rPr lang="en-US" altLang="zh-TW" dirty="0"/>
              <a:t>X</a:t>
            </a:r>
            <a:r>
              <a:rPr lang="zh-TW" altLang="en-US" dirty="0"/>
              <a:t>先生聽聞</a:t>
            </a:r>
            <a:r>
              <a:rPr lang="en-US" altLang="zh-TW" dirty="0"/>
              <a:t>Holmes</a:t>
            </a:r>
            <a:r>
              <a:rPr lang="zh-TW" altLang="en-US" dirty="0"/>
              <a:t>似乎對任何希奇古怪的東西感到有趣，所以先寄了這封信過來讓</a:t>
            </a:r>
            <a:r>
              <a:rPr lang="en-US" altLang="zh-TW" dirty="0"/>
              <a:t>Holmes</a:t>
            </a:r>
            <a:r>
              <a:rPr lang="zh-TW" altLang="en-US" dirty="0"/>
              <a:t>研究，而</a:t>
            </a:r>
            <a:r>
              <a:rPr lang="en-US" altLang="zh-TW" dirty="0"/>
              <a:t>X</a:t>
            </a:r>
            <a:r>
              <a:rPr lang="zh-TW" altLang="en-US" dirty="0"/>
              <a:t>先生本人也將於近日搭乘火車親自拜訪</a:t>
            </a:r>
            <a:r>
              <a:rPr lang="en-US" altLang="zh-TW" dirty="0"/>
              <a:t>Holmes</a:t>
            </a:r>
            <a:r>
              <a:rPr lang="zh-TW" altLang="en-US" dirty="0"/>
              <a:t>。 </a:t>
            </a:r>
          </a:p>
        </p:txBody>
      </p:sp>
      <p:sp>
        <p:nvSpPr>
          <p:cNvPr id="6" name="投影片編號版面配置區 4"/>
          <p:cNvSpPr>
            <a:spLocks noGrp="1"/>
          </p:cNvSpPr>
          <p:nvPr>
            <p:ph type="sldNum" sz="quarter" idx="12"/>
          </p:nvPr>
        </p:nvSpPr>
        <p:spPr/>
        <p:txBody>
          <a:bodyPr/>
          <a:lstStyle/>
          <a:p>
            <a:fld id="{BD0C1810-E380-4325-AB95-A008B50ED3BC}" type="slidenum">
              <a:rPr lang="en-US" altLang="zh-TW"/>
              <a:pPr/>
              <a:t>31</a:t>
            </a:fld>
            <a:endParaRPr lang="en-US" altLang="zh-TW"/>
          </a:p>
        </p:txBody>
      </p:sp>
      <p:pic>
        <p:nvPicPr>
          <p:cNvPr id="53253" name="Picture 4"/>
          <p:cNvPicPr>
            <a:picLocks noChangeAspect="1" noChangeArrowheads="1"/>
          </p:cNvPicPr>
          <p:nvPr/>
        </p:nvPicPr>
        <p:blipFill>
          <a:blip r:embed="rId4"/>
          <a:srcRect/>
          <a:stretch>
            <a:fillRect/>
          </a:stretch>
        </p:blipFill>
        <p:spPr bwMode="auto">
          <a:xfrm>
            <a:off x="1774825" y="3811589"/>
            <a:ext cx="8642350" cy="126047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TW" altLang="en-US"/>
              <a:t>婚姻的開始</a:t>
            </a:r>
          </a:p>
        </p:txBody>
      </p:sp>
      <p:sp>
        <p:nvSpPr>
          <p:cNvPr id="165891" name="Rectangle 3"/>
          <p:cNvSpPr>
            <a:spLocks noGrp="1" noChangeArrowheads="1"/>
          </p:cNvSpPr>
          <p:nvPr>
            <p:ph idx="1"/>
          </p:nvPr>
        </p:nvSpPr>
        <p:spPr/>
        <p:txBody>
          <a:bodyPr/>
          <a:lstStyle/>
          <a:p>
            <a:r>
              <a:rPr lang="en-US" altLang="zh-TW" dirty="0"/>
              <a:t>X</a:t>
            </a:r>
            <a:r>
              <a:rPr lang="zh-TW" altLang="en-US" dirty="0"/>
              <a:t>先生在他的家鄉是個當地的名門望族，頗受居民的注目。</a:t>
            </a:r>
          </a:p>
          <a:p>
            <a:r>
              <a:rPr lang="zh-TW" altLang="en-US" dirty="0"/>
              <a:t>一天，</a:t>
            </a:r>
            <a:r>
              <a:rPr lang="en-US" altLang="zh-TW" dirty="0"/>
              <a:t>X</a:t>
            </a:r>
            <a:r>
              <a:rPr lang="zh-TW" altLang="en-US" dirty="0"/>
              <a:t>先生參加位於倫敦的一個慶典紀念會，於住宿處認識了</a:t>
            </a:r>
            <a:r>
              <a:rPr lang="en-US" altLang="zh-TW" dirty="0"/>
              <a:t>Elsie</a:t>
            </a:r>
            <a:r>
              <a:rPr lang="zh-TW" altLang="en-US" dirty="0"/>
              <a:t>小姐</a:t>
            </a:r>
            <a:r>
              <a:rPr lang="en-US" altLang="zh-TW" dirty="0"/>
              <a:t>(</a:t>
            </a:r>
            <a:r>
              <a:rPr lang="zh-TW" altLang="en-US" dirty="0"/>
              <a:t>愛爾茜，簡稱為</a:t>
            </a:r>
            <a:r>
              <a:rPr lang="en-US" altLang="zh-TW" dirty="0"/>
              <a:t>E</a:t>
            </a:r>
            <a:r>
              <a:rPr lang="zh-TW" altLang="en-US" dirty="0"/>
              <a:t>小姐</a:t>
            </a:r>
            <a:r>
              <a:rPr lang="en-US" altLang="zh-TW" dirty="0"/>
              <a:t>)</a:t>
            </a:r>
            <a:r>
              <a:rPr lang="zh-TW" altLang="en-US" dirty="0"/>
              <a:t>，陷入了熱戀，不久之後便登記結婚了。</a:t>
            </a:r>
          </a:p>
          <a:p>
            <a:r>
              <a:rPr lang="zh-TW" altLang="en-US" dirty="0"/>
              <a:t>但是婚前</a:t>
            </a:r>
            <a:r>
              <a:rPr lang="en-US" altLang="zh-TW" dirty="0"/>
              <a:t>E</a:t>
            </a:r>
            <a:r>
              <a:rPr lang="zh-TW" altLang="en-US" dirty="0"/>
              <a:t>小姐向</a:t>
            </a:r>
            <a:r>
              <a:rPr lang="en-US" altLang="zh-TW" dirty="0"/>
              <a:t>X</a:t>
            </a:r>
            <a:r>
              <a:rPr lang="zh-TW" altLang="en-US" dirty="0"/>
              <a:t>先生提出了一個要求：</a:t>
            </a:r>
            <a:endParaRPr lang="en-US" altLang="zh-TW" dirty="0"/>
          </a:p>
          <a:p>
            <a:pPr lvl="1"/>
            <a:r>
              <a:rPr lang="zh-TW" altLang="en-US" dirty="0"/>
              <a:t>為了不再回憶起以前的痛苦，請無論如何別過問我的過去，而你會娶到一個不曾做過任何使自己感到羞愧的事的女人。</a:t>
            </a:r>
          </a:p>
          <a:p>
            <a:r>
              <a:rPr lang="zh-TW" altLang="en-US" dirty="0"/>
              <a:t>當時</a:t>
            </a:r>
            <a:r>
              <a:rPr lang="en-US" altLang="zh-TW" dirty="0"/>
              <a:t>X</a:t>
            </a:r>
            <a:r>
              <a:rPr lang="zh-TW" altLang="en-US" dirty="0"/>
              <a:t>先生也只想到，每個人或多或少都可能有些不堪回首的過去，於是便答應了；而婚後兩人的確也過著幸福美滿的生活。 </a:t>
            </a:r>
          </a:p>
        </p:txBody>
      </p:sp>
      <p:sp>
        <p:nvSpPr>
          <p:cNvPr id="5" name="投影片編號版面配置區 4"/>
          <p:cNvSpPr>
            <a:spLocks noGrp="1"/>
          </p:cNvSpPr>
          <p:nvPr>
            <p:ph type="sldNum" sz="quarter" idx="12"/>
          </p:nvPr>
        </p:nvSpPr>
        <p:spPr/>
        <p:txBody>
          <a:bodyPr/>
          <a:lstStyle/>
          <a:p>
            <a:fld id="{65E1D35E-6187-4CCD-80A8-C50B9EB06990}" type="slidenum">
              <a:rPr lang="en-US" altLang="zh-TW"/>
              <a:pPr/>
              <a:t>32</a:t>
            </a:fld>
            <a:endParaRPr lang="en-US" altLang="zh-TW"/>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TW" altLang="en-US"/>
              <a:t>神秘的小人畫像 </a:t>
            </a:r>
          </a:p>
        </p:txBody>
      </p:sp>
      <p:sp>
        <p:nvSpPr>
          <p:cNvPr id="168963" name="Rectangle 3"/>
          <p:cNvSpPr>
            <a:spLocks noGrp="1" noChangeArrowheads="1"/>
          </p:cNvSpPr>
          <p:nvPr>
            <p:ph idx="1"/>
          </p:nvPr>
        </p:nvSpPr>
        <p:spPr/>
        <p:txBody>
          <a:bodyPr rtlCol="0">
            <a:normAutofit/>
          </a:bodyPr>
          <a:lstStyle/>
          <a:p>
            <a:pPr>
              <a:buFont typeface="Arial" pitchFamily="34" charset="0"/>
              <a:buChar char="•"/>
              <a:defRPr/>
            </a:pPr>
            <a:r>
              <a:rPr lang="zh-TW" altLang="en-US" dirty="0"/>
              <a:t>直到有一天，</a:t>
            </a:r>
            <a:r>
              <a:rPr lang="en-US" altLang="zh-TW" dirty="0"/>
              <a:t>E</a:t>
            </a:r>
            <a:r>
              <a:rPr lang="zh-TW" altLang="en-US" dirty="0"/>
              <a:t>小姐接到一封來自美國的信。她看過信後，臉色變得慘白，並立刻將之燒毀，不再提起有關的事。</a:t>
            </a:r>
          </a:p>
          <a:p>
            <a:pPr>
              <a:buFont typeface="Arial" pitchFamily="34" charset="0"/>
              <a:buChar char="•"/>
              <a:defRPr/>
            </a:pPr>
            <a:r>
              <a:rPr lang="zh-TW" altLang="en-US" dirty="0"/>
              <a:t>過了一陣子平凡的生活後，</a:t>
            </a:r>
            <a:r>
              <a:rPr lang="en-US" altLang="zh-TW" dirty="0"/>
              <a:t>X</a:t>
            </a:r>
            <a:r>
              <a:rPr lang="zh-TW" altLang="en-US" dirty="0"/>
              <a:t>先生突然在窗台上看到了一排像是在跳舞的小人畫像，內容跟那寄給</a:t>
            </a:r>
            <a:r>
              <a:rPr lang="en-US" altLang="zh-TW" dirty="0"/>
              <a:t>Holmes</a:t>
            </a:r>
            <a:r>
              <a:rPr lang="zh-TW" altLang="en-US" dirty="0"/>
              <a:t>的紙條上所畫的相同。 </a:t>
            </a:r>
          </a:p>
          <a:p>
            <a:pPr>
              <a:buFont typeface="Arial" pitchFamily="34" charset="0"/>
              <a:buChar char="•"/>
              <a:defRPr/>
            </a:pPr>
            <a:r>
              <a:rPr lang="zh-TW" altLang="en-US" dirty="0"/>
              <a:t>不久之後</a:t>
            </a:r>
            <a:r>
              <a:rPr lang="en-US" altLang="zh-TW" dirty="0"/>
              <a:t>X</a:t>
            </a:r>
            <a:r>
              <a:rPr lang="zh-TW" altLang="en-US" dirty="0"/>
              <a:t>先生又在庭院中發現了一張紙條，上面畫著相同的圖形。待</a:t>
            </a:r>
            <a:r>
              <a:rPr lang="en-US" altLang="zh-TW" dirty="0"/>
              <a:t>X</a:t>
            </a:r>
            <a:r>
              <a:rPr lang="zh-TW" altLang="en-US" dirty="0"/>
              <a:t>先生將紙條拿給</a:t>
            </a:r>
            <a:r>
              <a:rPr lang="en-US" altLang="zh-TW" dirty="0"/>
              <a:t>E</a:t>
            </a:r>
            <a:r>
              <a:rPr lang="zh-TW" altLang="en-US" dirty="0"/>
              <a:t>小姐看過後，</a:t>
            </a:r>
            <a:r>
              <a:rPr lang="en-US" altLang="zh-TW" dirty="0"/>
              <a:t> E</a:t>
            </a:r>
            <a:r>
              <a:rPr lang="zh-TW" altLang="en-US" dirty="0"/>
              <a:t>小姐像是受到了極大的驚嚇似的，竟然昏倒了；之後的日子也都魂不守舍，眼中充滿著恐懼。 </a:t>
            </a:r>
          </a:p>
        </p:txBody>
      </p:sp>
      <p:sp>
        <p:nvSpPr>
          <p:cNvPr id="5" name="投影片編號版面配置區 4"/>
          <p:cNvSpPr>
            <a:spLocks noGrp="1"/>
          </p:cNvSpPr>
          <p:nvPr>
            <p:ph type="sldNum" sz="quarter" idx="12"/>
          </p:nvPr>
        </p:nvSpPr>
        <p:spPr/>
        <p:txBody>
          <a:bodyPr/>
          <a:lstStyle/>
          <a:p>
            <a:pPr>
              <a:defRPr/>
            </a:pPr>
            <a:fld id="{962F5656-C628-4BA0-8146-BFFCA0702A81}" type="slidenum">
              <a:rPr lang="en-US" altLang="zh-TW"/>
              <a:pPr>
                <a:defRPr/>
              </a:pPr>
              <a:t>33</a:t>
            </a:fld>
            <a:endParaRPr lang="en-US" altLang="zh-TW"/>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TW" altLang="en-US" dirty="0"/>
              <a:t>第二張紙條</a:t>
            </a:r>
          </a:p>
        </p:txBody>
      </p:sp>
      <p:sp>
        <p:nvSpPr>
          <p:cNvPr id="8" name="投影片編號版面配置區 4"/>
          <p:cNvSpPr>
            <a:spLocks noGrp="1"/>
          </p:cNvSpPr>
          <p:nvPr>
            <p:ph type="sldNum" sz="quarter" idx="12"/>
          </p:nvPr>
        </p:nvSpPr>
        <p:spPr/>
        <p:txBody>
          <a:bodyPr/>
          <a:lstStyle/>
          <a:p>
            <a:pPr>
              <a:defRPr/>
            </a:pPr>
            <a:fld id="{A6C5909C-7D7B-418C-AD40-4546F800721B}" type="slidenum">
              <a:rPr lang="en-US" altLang="zh-TW"/>
              <a:pPr>
                <a:defRPr/>
              </a:pPr>
              <a:t>34</a:t>
            </a:fld>
            <a:endParaRPr lang="en-US" altLang="zh-TW"/>
          </a:p>
        </p:txBody>
      </p:sp>
      <p:pic>
        <p:nvPicPr>
          <p:cNvPr id="56324" name="Picture 5"/>
          <p:cNvPicPr>
            <a:picLocks noChangeAspect="1" noChangeArrowheads="1"/>
          </p:cNvPicPr>
          <p:nvPr/>
        </p:nvPicPr>
        <p:blipFill>
          <a:blip r:embed="rId3"/>
          <a:srcRect/>
          <a:stretch>
            <a:fillRect/>
          </a:stretch>
        </p:blipFill>
        <p:spPr bwMode="auto">
          <a:xfrm>
            <a:off x="1524001" y="1857376"/>
            <a:ext cx="9072563" cy="1198563"/>
          </a:xfrm>
          <a:prstGeom prst="rect">
            <a:avLst/>
          </a:prstGeom>
          <a:noFill/>
          <a:ln w="9525">
            <a:noFill/>
            <a:miter lim="800000"/>
            <a:headEnd/>
            <a:tailEnd/>
          </a:ln>
        </p:spPr>
      </p:pic>
      <p:pic>
        <p:nvPicPr>
          <p:cNvPr id="56325" name="Picture 4"/>
          <p:cNvPicPr>
            <a:picLocks noChangeAspect="1" noChangeArrowheads="1"/>
          </p:cNvPicPr>
          <p:nvPr/>
        </p:nvPicPr>
        <p:blipFill>
          <a:blip r:embed="rId4"/>
          <a:srcRect/>
          <a:stretch>
            <a:fillRect/>
          </a:stretch>
        </p:blipFill>
        <p:spPr bwMode="auto">
          <a:xfrm>
            <a:off x="2095500" y="3898900"/>
            <a:ext cx="8280400" cy="1316038"/>
          </a:xfrm>
          <a:prstGeom prst="rect">
            <a:avLst/>
          </a:prstGeom>
          <a:noFill/>
          <a:ln w="9525">
            <a:noFill/>
            <a:miter lim="800000"/>
            <a:headEnd/>
            <a:tailEnd/>
          </a:ln>
        </p:spPr>
      </p:pic>
      <p:sp>
        <p:nvSpPr>
          <p:cNvPr id="56326" name="Rectangle 6"/>
          <p:cNvSpPr>
            <a:spLocks noChangeArrowheads="1"/>
          </p:cNvSpPr>
          <p:nvPr/>
        </p:nvSpPr>
        <p:spPr bwMode="auto">
          <a:xfrm>
            <a:off x="1524001" y="2639497"/>
            <a:ext cx="184731" cy="369332"/>
          </a:xfrm>
          <a:prstGeom prst="rect">
            <a:avLst/>
          </a:prstGeom>
          <a:noFill/>
          <a:ln w="9525">
            <a:noFill/>
            <a:miter lim="800000"/>
            <a:headEnd/>
            <a:tailEnd/>
          </a:ln>
        </p:spPr>
        <p:txBody>
          <a:bodyPr wrap="none" anchor="ctr">
            <a:spAutoFit/>
          </a:bodyPr>
          <a:lstStyle/>
          <a:p>
            <a:endParaRPr lang="zh-TW" altLang="en-US"/>
          </a:p>
        </p:txBody>
      </p:sp>
      <p:sp>
        <p:nvSpPr>
          <p:cNvPr id="56327" name="Rectangle 7"/>
          <p:cNvSpPr>
            <a:spLocks noChangeArrowheads="1"/>
          </p:cNvSpPr>
          <p:nvPr/>
        </p:nvSpPr>
        <p:spPr bwMode="auto">
          <a:xfrm>
            <a:off x="1524001" y="3220522"/>
            <a:ext cx="184731" cy="369332"/>
          </a:xfrm>
          <a:prstGeom prst="rect">
            <a:avLst/>
          </a:prstGeom>
          <a:noFill/>
          <a:ln w="9525">
            <a:noFill/>
            <a:miter lim="800000"/>
            <a:headEnd/>
            <a:tailEnd/>
          </a:ln>
        </p:spPr>
        <p:txBody>
          <a:bodyPr wrap="none" anchor="ctr">
            <a:spAutoFit/>
          </a:bodyPr>
          <a:lstStyle/>
          <a:p>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TW"/>
              <a:t>E</a:t>
            </a:r>
            <a:r>
              <a:rPr lang="zh-TW" altLang="en-US"/>
              <a:t>小姐回覆</a:t>
            </a:r>
          </a:p>
        </p:txBody>
      </p:sp>
      <p:sp>
        <p:nvSpPr>
          <p:cNvPr id="57347" name="Rectangle 3"/>
          <p:cNvSpPr>
            <a:spLocks noGrp="1" noChangeArrowheads="1"/>
          </p:cNvSpPr>
          <p:nvPr>
            <p:ph idx="1"/>
          </p:nvPr>
        </p:nvSpPr>
        <p:spPr/>
        <p:txBody>
          <a:bodyPr/>
          <a:lstStyle/>
          <a:p>
            <a:pPr eaLnBrk="1" hangingPunct="1"/>
            <a:r>
              <a:rPr lang="zh-TW" altLang="en-US" dirty="0"/>
              <a:t>奇怪的是，</a:t>
            </a:r>
            <a:r>
              <a:rPr lang="en-US" altLang="zh-TW" dirty="0"/>
              <a:t>X</a:t>
            </a:r>
            <a:r>
              <a:rPr lang="zh-TW" altLang="en-US" dirty="0"/>
              <a:t>先生並未再發現入侵者，卻在隔天一大早在門板上發現了幾行新的且較短的圖形 。</a:t>
            </a:r>
          </a:p>
        </p:txBody>
      </p:sp>
      <p:sp>
        <p:nvSpPr>
          <p:cNvPr id="6" name="投影片編號版面配置區 4"/>
          <p:cNvSpPr>
            <a:spLocks noGrp="1"/>
          </p:cNvSpPr>
          <p:nvPr>
            <p:ph type="sldNum" sz="quarter" idx="12"/>
          </p:nvPr>
        </p:nvSpPr>
        <p:spPr/>
        <p:txBody>
          <a:bodyPr/>
          <a:lstStyle/>
          <a:p>
            <a:pPr>
              <a:defRPr/>
            </a:pPr>
            <a:fld id="{F061CA79-CF02-4D79-BD6D-76D6C45A3526}" type="slidenum">
              <a:rPr lang="en-US" altLang="zh-TW"/>
              <a:pPr>
                <a:defRPr/>
              </a:pPr>
              <a:t>35</a:t>
            </a:fld>
            <a:endParaRPr lang="en-US" altLang="zh-TW"/>
          </a:p>
        </p:txBody>
      </p:sp>
      <p:pic>
        <p:nvPicPr>
          <p:cNvPr id="57349" name="Picture 4"/>
          <p:cNvPicPr>
            <a:picLocks noChangeAspect="1" noChangeArrowheads="1"/>
          </p:cNvPicPr>
          <p:nvPr/>
        </p:nvPicPr>
        <p:blipFill>
          <a:blip r:embed="rId3"/>
          <a:srcRect/>
          <a:stretch>
            <a:fillRect/>
          </a:stretch>
        </p:blipFill>
        <p:spPr bwMode="auto">
          <a:xfrm>
            <a:off x="3024189" y="3714750"/>
            <a:ext cx="5545137" cy="14541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TW" altLang="en-US"/>
              <a:t>密碼的破譯</a:t>
            </a:r>
            <a:endParaRPr lang="en-US" altLang="zh-TW"/>
          </a:p>
        </p:txBody>
      </p:sp>
      <p:pic>
        <p:nvPicPr>
          <p:cNvPr id="58371" name="Picture 5"/>
          <p:cNvPicPr>
            <a:picLocks noGrp="1" noChangeAspect="1" noChangeArrowheads="1"/>
          </p:cNvPicPr>
          <p:nvPr>
            <p:ph idx="1"/>
          </p:nvPr>
        </p:nvPicPr>
        <p:blipFill>
          <a:blip r:embed="rId3"/>
          <a:srcRect/>
          <a:stretch>
            <a:fillRect/>
          </a:stretch>
        </p:blipFill>
        <p:spPr>
          <a:xfrm>
            <a:off x="3524250" y="2214563"/>
            <a:ext cx="4802188" cy="1257300"/>
          </a:xfrm>
          <a:noFill/>
        </p:spPr>
      </p:pic>
      <p:sp>
        <p:nvSpPr>
          <p:cNvPr id="6" name="投影片編號版面配置區 4"/>
          <p:cNvSpPr>
            <a:spLocks noGrp="1"/>
          </p:cNvSpPr>
          <p:nvPr>
            <p:ph type="sldNum" sz="quarter" idx="12"/>
          </p:nvPr>
        </p:nvSpPr>
        <p:spPr/>
        <p:txBody>
          <a:bodyPr/>
          <a:lstStyle/>
          <a:p>
            <a:pPr>
              <a:defRPr/>
            </a:pPr>
            <a:fld id="{E8BE3B13-7867-4C3E-889F-F18E5A0D6F5D}" type="slidenum">
              <a:rPr lang="en-US" altLang="zh-TW"/>
              <a:pPr>
                <a:defRPr/>
              </a:pPr>
              <a:t>36</a:t>
            </a:fld>
            <a:endParaRPr lang="en-US" altLang="zh-TW"/>
          </a:p>
        </p:txBody>
      </p:sp>
      <p:sp>
        <p:nvSpPr>
          <p:cNvPr id="58374" name="文字方塊 6"/>
          <p:cNvSpPr txBox="1">
            <a:spLocks noChangeArrowheads="1"/>
          </p:cNvSpPr>
          <p:nvPr/>
        </p:nvSpPr>
        <p:spPr bwMode="auto">
          <a:xfrm>
            <a:off x="2827837" y="1484784"/>
            <a:ext cx="5856090" cy="523220"/>
          </a:xfrm>
          <a:prstGeom prst="rect">
            <a:avLst/>
          </a:prstGeom>
          <a:noFill/>
          <a:ln w="9525">
            <a:noFill/>
            <a:miter lim="800000"/>
            <a:headEnd/>
            <a:tailEnd/>
          </a:ln>
        </p:spPr>
        <p:txBody>
          <a:bodyPr wrap="none">
            <a:spAutoFit/>
          </a:bodyPr>
          <a:lstStyle/>
          <a:p>
            <a:r>
              <a:rPr lang="en-US" altLang="zh-TW" sz="2800" dirty="0">
                <a:latin typeface="微軟正黑體" panose="020B0604030504040204" pitchFamily="34" charset="-120"/>
                <a:ea typeface="微軟正黑體" panose="020B0604030504040204" pitchFamily="34" charset="-120"/>
              </a:rPr>
              <a:t>E </a:t>
            </a:r>
            <a:r>
              <a:rPr lang="zh-TW" altLang="en-US" sz="2800" dirty="0">
                <a:latin typeface="微軟正黑體" panose="020B0604030504040204" pitchFamily="34" charset="-120"/>
                <a:ea typeface="微軟正黑體" panose="020B0604030504040204" pitchFamily="34" charset="-120"/>
              </a:rPr>
              <a:t>小姐斷然回絕的訊息會是什麼呢？</a:t>
            </a:r>
          </a:p>
        </p:txBody>
      </p:sp>
      <p:pic>
        <p:nvPicPr>
          <p:cNvPr id="58375" name="Picture 2"/>
          <p:cNvPicPr>
            <a:picLocks noChangeAspect="1" noChangeArrowheads="1"/>
          </p:cNvPicPr>
          <p:nvPr/>
        </p:nvPicPr>
        <p:blipFill>
          <a:blip r:embed="rId4"/>
          <a:srcRect/>
          <a:stretch>
            <a:fillRect/>
          </a:stretch>
        </p:blipFill>
        <p:spPr bwMode="auto">
          <a:xfrm>
            <a:off x="2881313" y="4857751"/>
            <a:ext cx="5973762" cy="1571625"/>
          </a:xfrm>
          <a:prstGeom prst="rect">
            <a:avLst/>
          </a:prstGeom>
          <a:noFill/>
          <a:ln w="9525">
            <a:noFill/>
            <a:miter lim="800000"/>
            <a:headEnd/>
            <a:tailEnd/>
          </a:ln>
        </p:spPr>
      </p:pic>
      <p:sp>
        <p:nvSpPr>
          <p:cNvPr id="58376" name="文字方塊 8"/>
          <p:cNvSpPr txBox="1">
            <a:spLocks noChangeArrowheads="1"/>
          </p:cNvSpPr>
          <p:nvPr/>
        </p:nvSpPr>
        <p:spPr bwMode="auto">
          <a:xfrm>
            <a:off x="2839804" y="4334531"/>
            <a:ext cx="6224781" cy="523220"/>
          </a:xfrm>
          <a:prstGeom prst="rect">
            <a:avLst/>
          </a:prstGeom>
          <a:noFill/>
          <a:ln w="9525">
            <a:noFill/>
            <a:miter lim="800000"/>
            <a:headEnd/>
            <a:tailEnd/>
          </a:ln>
        </p:spPr>
        <p:txBody>
          <a:bodyPr wrap="none">
            <a:spAutoFit/>
          </a:bodyPr>
          <a:lstStyle>
            <a:defPPr>
              <a:defRPr lang="en-US"/>
            </a:defPPr>
            <a:lvl1pPr>
              <a:defRPr sz="2800">
                <a:latin typeface="微軟正黑體" panose="020B0604030504040204" pitchFamily="34" charset="-120"/>
                <a:ea typeface="微軟正黑體" panose="020B0604030504040204" pitchFamily="34" charset="-120"/>
              </a:defRPr>
            </a:lvl1pPr>
          </a:lstStyle>
          <a:p>
            <a:r>
              <a:rPr lang="zh-TW" altLang="en-US" dirty="0"/>
              <a:t>線索：</a:t>
            </a:r>
            <a:r>
              <a:rPr lang="en-US" altLang="zh-TW" dirty="0"/>
              <a:t>E </a:t>
            </a:r>
            <a:r>
              <a:rPr lang="zh-TW" altLang="en-US" dirty="0"/>
              <a:t>是出現頻率最高的英文字母</a:t>
            </a:r>
            <a:r>
              <a:rPr lang="en-US" altLang="zh-TW" dirty="0"/>
              <a:t>…</a:t>
            </a:r>
            <a:endParaRPr lang="zh-TW" altLang="en-US" dirty="0"/>
          </a:p>
        </p:txBody>
      </p:sp>
      <p:grpSp>
        <p:nvGrpSpPr>
          <p:cNvPr id="5" name="群組 4">
            <a:extLst>
              <a:ext uri="{FF2B5EF4-FFF2-40B4-BE49-F238E27FC236}">
                <a16:creationId xmlns:a16="http://schemas.microsoft.com/office/drawing/2014/main" id="{6C560578-8D35-4FAF-A788-E0C76E66623F}"/>
              </a:ext>
            </a:extLst>
          </p:cNvPr>
          <p:cNvGrpSpPr/>
          <p:nvPr/>
        </p:nvGrpSpPr>
        <p:grpSpPr>
          <a:xfrm>
            <a:off x="3674331" y="3441194"/>
            <a:ext cx="4114285" cy="707886"/>
            <a:chOff x="3674331" y="3441194"/>
            <a:chExt cx="4114285" cy="707886"/>
          </a:xfrm>
        </p:grpSpPr>
        <p:sp>
          <p:nvSpPr>
            <p:cNvPr id="58373" name="Rectangle 4"/>
            <p:cNvSpPr>
              <a:spLocks noChangeArrowheads="1"/>
            </p:cNvSpPr>
            <p:nvPr/>
          </p:nvSpPr>
          <p:spPr bwMode="auto">
            <a:xfrm>
              <a:off x="3674331" y="3441194"/>
              <a:ext cx="547598" cy="707886"/>
            </a:xfrm>
            <a:prstGeom prst="rect">
              <a:avLst/>
            </a:prstGeom>
            <a:noFill/>
            <a:ln w="9525">
              <a:noFill/>
              <a:miter lim="800000"/>
              <a:headEnd/>
              <a:tailEnd/>
            </a:ln>
          </p:spPr>
          <p:txBody>
            <a:bodyPr wrap="square" anchor="ctr">
              <a:spAutoFit/>
            </a:bodyPr>
            <a:lstStyle/>
            <a:p>
              <a:pPr algn="ctr"/>
              <a:r>
                <a:rPr lang="en-US" altLang="zh-TW" sz="4000" b="1" dirty="0">
                  <a:latin typeface="Consolas" panose="020B0609020204030204" pitchFamily="49" charset="0"/>
                </a:rPr>
                <a:t>N</a:t>
              </a:r>
              <a:endParaRPr lang="en-US" altLang="zh-TW" sz="4000" dirty="0">
                <a:latin typeface="Consolas" panose="020B0609020204030204" pitchFamily="49" charset="0"/>
              </a:endParaRPr>
            </a:p>
          </p:txBody>
        </p:sp>
        <p:sp>
          <p:nvSpPr>
            <p:cNvPr id="13" name="Rectangle 4">
              <a:extLst>
                <a:ext uri="{FF2B5EF4-FFF2-40B4-BE49-F238E27FC236}">
                  <a16:creationId xmlns:a16="http://schemas.microsoft.com/office/drawing/2014/main" id="{317BB1A5-4EF5-4181-890E-5BBDADA25E78}"/>
                </a:ext>
              </a:extLst>
            </p:cNvPr>
            <p:cNvSpPr>
              <a:spLocks noChangeArrowheads="1"/>
            </p:cNvSpPr>
            <p:nvPr/>
          </p:nvSpPr>
          <p:spPr bwMode="auto">
            <a:xfrm>
              <a:off x="5476394" y="3441194"/>
              <a:ext cx="547598" cy="707886"/>
            </a:xfrm>
            <a:prstGeom prst="rect">
              <a:avLst/>
            </a:prstGeom>
            <a:noFill/>
            <a:ln w="9525">
              <a:noFill/>
              <a:miter lim="800000"/>
              <a:headEnd/>
              <a:tailEnd/>
            </a:ln>
          </p:spPr>
          <p:txBody>
            <a:bodyPr wrap="square" anchor="ctr">
              <a:spAutoFit/>
            </a:bodyPr>
            <a:lstStyle/>
            <a:p>
              <a:pPr algn="ctr"/>
              <a:r>
                <a:rPr lang="en-US" altLang="zh-TW" sz="4000" b="1" dirty="0">
                  <a:latin typeface="Consolas" panose="020B0609020204030204" pitchFamily="49" charset="0"/>
                </a:rPr>
                <a:t>V</a:t>
              </a:r>
              <a:endParaRPr lang="en-US" altLang="zh-TW" sz="4000" dirty="0">
                <a:latin typeface="Consolas" panose="020B0609020204030204" pitchFamily="49" charset="0"/>
              </a:endParaRPr>
            </a:p>
          </p:txBody>
        </p:sp>
        <p:sp>
          <p:nvSpPr>
            <p:cNvPr id="14" name="Rectangle 4">
              <a:extLst>
                <a:ext uri="{FF2B5EF4-FFF2-40B4-BE49-F238E27FC236}">
                  <a16:creationId xmlns:a16="http://schemas.microsoft.com/office/drawing/2014/main" id="{795FF972-F2BF-4CAE-ACD0-D99A47E817D3}"/>
                </a:ext>
              </a:extLst>
            </p:cNvPr>
            <p:cNvSpPr>
              <a:spLocks noChangeArrowheads="1"/>
            </p:cNvSpPr>
            <p:nvPr/>
          </p:nvSpPr>
          <p:spPr bwMode="auto">
            <a:xfrm>
              <a:off x="4583833" y="3441194"/>
              <a:ext cx="547598" cy="707886"/>
            </a:xfrm>
            <a:prstGeom prst="rect">
              <a:avLst/>
            </a:prstGeom>
            <a:noFill/>
            <a:ln w="9525">
              <a:noFill/>
              <a:miter lim="800000"/>
              <a:headEnd/>
              <a:tailEnd/>
            </a:ln>
          </p:spPr>
          <p:txBody>
            <a:bodyPr wrap="square" anchor="ctr">
              <a:spAutoFit/>
            </a:bodyPr>
            <a:lstStyle/>
            <a:p>
              <a:pPr algn="ctr"/>
              <a:r>
                <a:rPr lang="en-US" altLang="zh-TW" sz="4000" b="1" dirty="0">
                  <a:latin typeface="Consolas" panose="020B0609020204030204" pitchFamily="49" charset="0"/>
                </a:rPr>
                <a:t>E</a:t>
              </a:r>
              <a:endParaRPr lang="en-US" altLang="zh-TW" sz="4000" dirty="0">
                <a:latin typeface="Consolas" panose="020B0609020204030204" pitchFamily="49" charset="0"/>
              </a:endParaRPr>
            </a:p>
          </p:txBody>
        </p:sp>
        <p:sp>
          <p:nvSpPr>
            <p:cNvPr id="15" name="Rectangle 4">
              <a:extLst>
                <a:ext uri="{FF2B5EF4-FFF2-40B4-BE49-F238E27FC236}">
                  <a16:creationId xmlns:a16="http://schemas.microsoft.com/office/drawing/2014/main" id="{64431C26-60D0-4306-8BD2-2F56FB79B9B8}"/>
                </a:ext>
              </a:extLst>
            </p:cNvPr>
            <p:cNvSpPr>
              <a:spLocks noChangeArrowheads="1"/>
            </p:cNvSpPr>
            <p:nvPr/>
          </p:nvSpPr>
          <p:spPr bwMode="auto">
            <a:xfrm>
              <a:off x="7241018" y="3441194"/>
              <a:ext cx="547598" cy="707886"/>
            </a:xfrm>
            <a:prstGeom prst="rect">
              <a:avLst/>
            </a:prstGeom>
            <a:noFill/>
            <a:ln w="9525">
              <a:noFill/>
              <a:miter lim="800000"/>
              <a:headEnd/>
              <a:tailEnd/>
            </a:ln>
          </p:spPr>
          <p:txBody>
            <a:bodyPr wrap="square" anchor="ctr">
              <a:spAutoFit/>
            </a:bodyPr>
            <a:lstStyle/>
            <a:p>
              <a:pPr algn="ctr"/>
              <a:r>
                <a:rPr lang="en-US" altLang="zh-TW" sz="4000" b="1" dirty="0">
                  <a:latin typeface="Consolas" panose="020B0609020204030204" pitchFamily="49" charset="0"/>
                </a:rPr>
                <a:t>R</a:t>
              </a:r>
              <a:endParaRPr lang="en-US" altLang="zh-TW" sz="4000" dirty="0">
                <a:latin typeface="Consolas" panose="020B0609020204030204" pitchFamily="49" charset="0"/>
              </a:endParaRPr>
            </a:p>
          </p:txBody>
        </p:sp>
        <p:sp>
          <p:nvSpPr>
            <p:cNvPr id="16" name="Rectangle 4">
              <a:extLst>
                <a:ext uri="{FF2B5EF4-FFF2-40B4-BE49-F238E27FC236}">
                  <a16:creationId xmlns:a16="http://schemas.microsoft.com/office/drawing/2014/main" id="{3E860B18-7313-4052-9EDB-6F3690BB8CCF}"/>
                </a:ext>
              </a:extLst>
            </p:cNvPr>
            <p:cNvSpPr>
              <a:spLocks noChangeArrowheads="1"/>
            </p:cNvSpPr>
            <p:nvPr/>
          </p:nvSpPr>
          <p:spPr bwMode="auto">
            <a:xfrm>
              <a:off x="6312024" y="3441194"/>
              <a:ext cx="547598" cy="707886"/>
            </a:xfrm>
            <a:prstGeom prst="rect">
              <a:avLst/>
            </a:prstGeom>
            <a:noFill/>
            <a:ln w="9525">
              <a:noFill/>
              <a:miter lim="800000"/>
              <a:headEnd/>
              <a:tailEnd/>
            </a:ln>
          </p:spPr>
          <p:txBody>
            <a:bodyPr wrap="square" anchor="ctr">
              <a:spAutoFit/>
            </a:bodyPr>
            <a:lstStyle/>
            <a:p>
              <a:pPr algn="ctr"/>
              <a:r>
                <a:rPr lang="en-US" altLang="zh-TW" sz="4000" b="1" dirty="0">
                  <a:latin typeface="Consolas" panose="020B0609020204030204" pitchFamily="49" charset="0"/>
                </a:rPr>
                <a:t>E</a:t>
              </a:r>
              <a:endParaRPr lang="en-US" altLang="zh-TW" sz="4000" dirty="0">
                <a:latin typeface="Consolas" panose="020B0609020204030204" pitchFamily="49" charset="0"/>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p:cNvSpPr>
            <a:spLocks noGrp="1"/>
          </p:cNvSpPr>
          <p:nvPr>
            <p:ph type="title"/>
          </p:nvPr>
        </p:nvSpPr>
        <p:spPr/>
        <p:txBody>
          <a:bodyPr/>
          <a:lstStyle/>
          <a:p>
            <a:r>
              <a:rPr lang="zh-TW" altLang="en-US"/>
              <a:t>密碼的破譯</a:t>
            </a:r>
          </a:p>
        </p:txBody>
      </p:sp>
      <p:sp>
        <p:nvSpPr>
          <p:cNvPr id="59395" name="內容版面配置區 2"/>
          <p:cNvSpPr>
            <a:spLocks noGrp="1"/>
          </p:cNvSpPr>
          <p:nvPr>
            <p:ph idx="1"/>
          </p:nvPr>
        </p:nvSpPr>
        <p:spPr/>
        <p:txBody>
          <a:bodyPr/>
          <a:lstStyle/>
          <a:p>
            <a:r>
              <a:rPr lang="zh-TW" altLang="en-US"/>
              <a:t>訊息中應該會出現 </a:t>
            </a:r>
            <a:r>
              <a:rPr lang="en-US" altLang="zh-TW"/>
              <a:t>E </a:t>
            </a:r>
            <a:r>
              <a:rPr lang="zh-TW" altLang="en-US"/>
              <a:t>小姐的名字 </a:t>
            </a:r>
            <a:r>
              <a:rPr lang="en-US" altLang="zh-TW"/>
              <a:t>ELSIE</a:t>
            </a:r>
            <a:endParaRPr lang="zh-TW" altLang="en-US"/>
          </a:p>
        </p:txBody>
      </p:sp>
      <p:sp>
        <p:nvSpPr>
          <p:cNvPr id="4" name="投影片編號版面配置區 3"/>
          <p:cNvSpPr>
            <a:spLocks noGrp="1"/>
          </p:cNvSpPr>
          <p:nvPr>
            <p:ph type="sldNum" sz="quarter" idx="12"/>
          </p:nvPr>
        </p:nvSpPr>
        <p:spPr/>
        <p:txBody>
          <a:bodyPr/>
          <a:lstStyle/>
          <a:p>
            <a:fld id="{B52281E4-3C15-4719-AD71-DC0955A11226}" type="slidenum">
              <a:rPr lang="en-US" altLang="zh-TW" smtClean="0"/>
              <a:pPr/>
              <a:t>37</a:t>
            </a:fld>
            <a:endParaRPr lang="en-US" altLang="zh-TW"/>
          </a:p>
        </p:txBody>
      </p:sp>
      <p:pic>
        <p:nvPicPr>
          <p:cNvPr id="59397" name="Picture 5"/>
          <p:cNvPicPr>
            <a:picLocks noChangeAspect="1" noChangeArrowheads="1"/>
          </p:cNvPicPr>
          <p:nvPr/>
        </p:nvPicPr>
        <p:blipFill>
          <a:blip r:embed="rId2"/>
          <a:srcRect/>
          <a:stretch>
            <a:fillRect/>
          </a:stretch>
        </p:blipFill>
        <p:spPr bwMode="auto">
          <a:xfrm>
            <a:off x="2524126" y="2428875"/>
            <a:ext cx="6480175" cy="3106738"/>
          </a:xfrm>
          <a:prstGeom prst="rect">
            <a:avLst/>
          </a:prstGeom>
          <a:noFill/>
          <a:ln w="9525">
            <a:noFill/>
            <a:miter lim="800000"/>
            <a:headEnd/>
            <a:tailEnd/>
          </a:ln>
        </p:spPr>
      </p:pic>
      <p:sp>
        <p:nvSpPr>
          <p:cNvPr id="10" name="矩形 9">
            <a:extLst>
              <a:ext uri="{FF2B5EF4-FFF2-40B4-BE49-F238E27FC236}">
                <a16:creationId xmlns:a16="http://schemas.microsoft.com/office/drawing/2014/main" id="{13FFDD5D-3D8B-483C-B9B7-694103D43E79}"/>
              </a:ext>
            </a:extLst>
          </p:cNvPr>
          <p:cNvSpPr/>
          <p:nvPr/>
        </p:nvSpPr>
        <p:spPr>
          <a:xfrm>
            <a:off x="5303912" y="3861048"/>
            <a:ext cx="3168352" cy="1368152"/>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TW" altLang="en-US"/>
              <a:t>密碼的破譯</a:t>
            </a:r>
            <a:endParaRPr lang="en-US" altLang="zh-TW"/>
          </a:p>
        </p:txBody>
      </p:sp>
      <p:sp>
        <p:nvSpPr>
          <p:cNvPr id="16" name="投影片編號版面配置區 4"/>
          <p:cNvSpPr>
            <a:spLocks noGrp="1"/>
          </p:cNvSpPr>
          <p:nvPr>
            <p:ph type="sldNum" sz="quarter" idx="12"/>
          </p:nvPr>
        </p:nvSpPr>
        <p:spPr/>
        <p:txBody>
          <a:bodyPr/>
          <a:lstStyle/>
          <a:p>
            <a:pPr>
              <a:defRPr/>
            </a:pPr>
            <a:fld id="{62B3C137-1D07-481D-9120-F2CAAE06ACDB}" type="slidenum">
              <a:rPr lang="en-US" altLang="zh-TW"/>
              <a:pPr>
                <a:defRPr/>
              </a:pPr>
              <a:t>38</a:t>
            </a:fld>
            <a:endParaRPr lang="en-US" altLang="zh-TW"/>
          </a:p>
        </p:txBody>
      </p:sp>
      <p:pic>
        <p:nvPicPr>
          <p:cNvPr id="61444" name="Picture 11"/>
          <p:cNvPicPr>
            <a:picLocks noChangeAspect="1" noChangeArrowheads="1"/>
          </p:cNvPicPr>
          <p:nvPr/>
        </p:nvPicPr>
        <p:blipFill>
          <a:blip r:embed="rId3"/>
          <a:srcRect/>
          <a:stretch>
            <a:fillRect/>
          </a:stretch>
        </p:blipFill>
        <p:spPr bwMode="auto">
          <a:xfrm>
            <a:off x="1524001" y="2133601"/>
            <a:ext cx="8748713" cy="1281113"/>
          </a:xfrm>
          <a:prstGeom prst="rect">
            <a:avLst/>
          </a:prstGeom>
          <a:noFill/>
          <a:ln w="9525">
            <a:noFill/>
            <a:miter lim="800000"/>
            <a:headEnd/>
            <a:tailEnd/>
          </a:ln>
        </p:spPr>
      </p:pic>
      <p:sp>
        <p:nvSpPr>
          <p:cNvPr id="61445" name="Text Box 9"/>
          <p:cNvSpPr txBox="1">
            <a:spLocks noChangeArrowheads="1"/>
          </p:cNvSpPr>
          <p:nvPr/>
        </p:nvSpPr>
        <p:spPr bwMode="auto">
          <a:xfrm>
            <a:off x="1703388" y="3357564"/>
            <a:ext cx="8769350" cy="642937"/>
          </a:xfrm>
          <a:prstGeom prst="rect">
            <a:avLst/>
          </a:prstGeom>
          <a:noFill/>
          <a:ln w="9525">
            <a:noFill/>
            <a:miter lim="800000"/>
            <a:headEnd/>
            <a:tailEnd/>
          </a:ln>
        </p:spPr>
        <p:txBody>
          <a:bodyPr tIns="0" bIns="0"/>
          <a:lstStyle/>
          <a:p>
            <a:r>
              <a:rPr lang="pt-BR" altLang="zh-TW" sz="3600" b="1" u="sng">
                <a:latin typeface="Times New Roman" pitchFamily="18" charset="0"/>
                <a:cs typeface="Times New Roman" pitchFamily="18" charset="0"/>
              </a:rPr>
              <a:t>A  M</a:t>
            </a:r>
            <a:r>
              <a:rPr lang="pt-BR" altLang="zh-TW" sz="3600" b="1">
                <a:latin typeface="Times New Roman" pitchFamily="18" charset="0"/>
                <a:cs typeface="Times New Roman" pitchFamily="18" charset="0"/>
              </a:rPr>
              <a:t>  </a:t>
            </a:r>
            <a:r>
              <a:rPr lang="pt-BR" altLang="zh-TW" sz="3600" b="1" u="sng">
                <a:latin typeface="Times New Roman" pitchFamily="18" charset="0"/>
                <a:cs typeface="Times New Roman" pitchFamily="18" charset="0"/>
              </a:rPr>
              <a:t>H  E  R  E</a:t>
            </a:r>
            <a:r>
              <a:rPr lang="pt-BR" altLang="zh-TW" sz="3600" b="1">
                <a:latin typeface="Times New Roman" pitchFamily="18" charset="0"/>
                <a:cs typeface="Times New Roman" pitchFamily="18" charset="0"/>
              </a:rPr>
              <a:t>   </a:t>
            </a:r>
            <a:r>
              <a:rPr lang="pt-BR" altLang="zh-TW" sz="3600" b="1" u="sng">
                <a:latin typeface="Times New Roman" pitchFamily="18" charset="0"/>
                <a:cs typeface="Times New Roman" pitchFamily="18" charset="0"/>
              </a:rPr>
              <a:t>A  B  E</a:t>
            </a:r>
            <a:r>
              <a:rPr lang="pt-BR" altLang="zh-TW" sz="3600" b="1">
                <a:latin typeface="Times New Roman" pitchFamily="18" charset="0"/>
                <a:cs typeface="Times New Roman" pitchFamily="18" charset="0"/>
              </a:rPr>
              <a:t>  </a:t>
            </a:r>
            <a:r>
              <a:rPr lang="pt-BR" altLang="zh-TW" sz="3600" b="1" u="sng">
                <a:latin typeface="Times New Roman" pitchFamily="18" charset="0"/>
                <a:cs typeface="Times New Roman" pitchFamily="18" charset="0"/>
              </a:rPr>
              <a:t>S  L  A  N  E Y</a:t>
            </a:r>
            <a:endParaRPr lang="pt-BR" altLang="zh-TW" sz="3600" u="sng">
              <a:latin typeface="Arial" charset="0"/>
            </a:endParaRPr>
          </a:p>
        </p:txBody>
      </p:sp>
      <p:sp>
        <p:nvSpPr>
          <p:cNvPr id="61446" name="Rectangle 12"/>
          <p:cNvSpPr>
            <a:spLocks noChangeArrowheads="1"/>
          </p:cNvSpPr>
          <p:nvPr/>
        </p:nvSpPr>
        <p:spPr bwMode="auto">
          <a:xfrm>
            <a:off x="1524001" y="2687122"/>
            <a:ext cx="184731" cy="369332"/>
          </a:xfrm>
          <a:prstGeom prst="rect">
            <a:avLst/>
          </a:prstGeom>
          <a:noFill/>
          <a:ln w="9525">
            <a:noFill/>
            <a:miter lim="800000"/>
            <a:headEnd/>
            <a:tailEnd/>
          </a:ln>
        </p:spPr>
        <p:txBody>
          <a:bodyPr wrap="none" anchor="ctr">
            <a:spAutoFit/>
          </a:bodyPr>
          <a:lstStyle/>
          <a:p>
            <a:endParaRPr lang="zh-TW" altLang="en-US"/>
          </a:p>
        </p:txBody>
      </p:sp>
      <p:sp>
        <p:nvSpPr>
          <p:cNvPr id="61447" name="Rectangle 13"/>
          <p:cNvSpPr>
            <a:spLocks noChangeArrowheads="1"/>
          </p:cNvSpPr>
          <p:nvPr/>
        </p:nvSpPr>
        <p:spPr bwMode="auto">
          <a:xfrm>
            <a:off x="1524001" y="3676134"/>
            <a:ext cx="184731" cy="369332"/>
          </a:xfrm>
          <a:prstGeom prst="rect">
            <a:avLst/>
          </a:prstGeom>
          <a:noFill/>
          <a:ln w="9525">
            <a:noFill/>
            <a:miter lim="800000"/>
            <a:headEnd/>
            <a:tailEnd/>
          </a:ln>
        </p:spPr>
        <p:txBody>
          <a:bodyPr wrap="none" anchor="ctr">
            <a:spAutoFit/>
          </a:bodyPr>
          <a:lstStyle/>
          <a:p>
            <a:endParaRPr lang="zh-TW" altLang="en-US"/>
          </a:p>
        </p:txBody>
      </p:sp>
      <p:sp>
        <p:nvSpPr>
          <p:cNvPr id="61448" name="Rectangle 15"/>
          <p:cNvSpPr>
            <a:spLocks noChangeArrowheads="1"/>
          </p:cNvSpPr>
          <p:nvPr/>
        </p:nvSpPr>
        <p:spPr bwMode="auto">
          <a:xfrm>
            <a:off x="1524000" y="3462338"/>
            <a:ext cx="184150" cy="366712"/>
          </a:xfrm>
          <a:prstGeom prst="rect">
            <a:avLst/>
          </a:prstGeom>
          <a:noFill/>
          <a:ln w="9525">
            <a:noFill/>
            <a:miter lim="800000"/>
            <a:headEnd/>
            <a:tailEnd/>
          </a:ln>
        </p:spPr>
        <p:txBody>
          <a:bodyPr wrap="none" anchor="ctr">
            <a:spAutoFit/>
          </a:bodyPr>
          <a:lstStyle/>
          <a:p>
            <a:endParaRPr lang="zh-TW" altLang="zh-TW">
              <a:latin typeface="Arial" charset="0"/>
            </a:endParaRPr>
          </a:p>
        </p:txBody>
      </p:sp>
      <p:sp>
        <p:nvSpPr>
          <p:cNvPr id="61449" name="文字方塊 8"/>
          <p:cNvSpPr txBox="1">
            <a:spLocks noChangeArrowheads="1"/>
          </p:cNvSpPr>
          <p:nvPr/>
        </p:nvSpPr>
        <p:spPr bwMode="auto">
          <a:xfrm>
            <a:off x="4310064" y="4714875"/>
            <a:ext cx="2262187" cy="369888"/>
          </a:xfrm>
          <a:prstGeom prst="rect">
            <a:avLst/>
          </a:prstGeom>
          <a:noFill/>
          <a:ln w="9525">
            <a:noFill/>
            <a:miter lim="800000"/>
            <a:headEnd/>
            <a:tailEnd/>
          </a:ln>
        </p:spPr>
        <p:txBody>
          <a:bodyPr wrap="none">
            <a:spAutoFit/>
          </a:bodyPr>
          <a:lstStyle/>
          <a:p>
            <a:r>
              <a:rPr lang="zh-TW" altLang="en-US"/>
              <a:t>破解第二封信的訊息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TW" altLang="en-US"/>
              <a:t>密碼的破譯</a:t>
            </a:r>
            <a:endParaRPr lang="en-US" altLang="zh-TW"/>
          </a:p>
        </p:txBody>
      </p:sp>
      <p:sp>
        <p:nvSpPr>
          <p:cNvPr id="22" name="投影片編號版面配置區 4"/>
          <p:cNvSpPr>
            <a:spLocks noGrp="1"/>
          </p:cNvSpPr>
          <p:nvPr>
            <p:ph type="sldNum" sz="quarter" idx="12"/>
          </p:nvPr>
        </p:nvSpPr>
        <p:spPr/>
        <p:txBody>
          <a:bodyPr/>
          <a:lstStyle/>
          <a:p>
            <a:pPr>
              <a:defRPr/>
            </a:pPr>
            <a:fld id="{4B90243E-5774-4EBA-A93E-29CA4B3A36FD}" type="slidenum">
              <a:rPr lang="en-US" altLang="zh-TW"/>
              <a:pPr>
                <a:defRPr/>
              </a:pPr>
              <a:t>39</a:t>
            </a:fld>
            <a:endParaRPr lang="en-US" altLang="zh-TW"/>
          </a:p>
        </p:txBody>
      </p:sp>
      <p:pic>
        <p:nvPicPr>
          <p:cNvPr id="60420" name="Picture 15"/>
          <p:cNvPicPr>
            <a:picLocks noChangeAspect="1" noChangeArrowheads="1"/>
          </p:cNvPicPr>
          <p:nvPr/>
        </p:nvPicPr>
        <p:blipFill>
          <a:blip r:embed="rId3"/>
          <a:srcRect/>
          <a:stretch>
            <a:fillRect/>
          </a:stretch>
        </p:blipFill>
        <p:spPr bwMode="auto">
          <a:xfrm>
            <a:off x="2208214" y="2238376"/>
            <a:ext cx="7343775" cy="969963"/>
          </a:xfrm>
          <a:prstGeom prst="rect">
            <a:avLst/>
          </a:prstGeom>
          <a:noFill/>
          <a:ln w="9525">
            <a:noFill/>
            <a:miter lim="800000"/>
            <a:headEnd/>
            <a:tailEnd/>
          </a:ln>
        </p:spPr>
      </p:pic>
      <p:sp>
        <p:nvSpPr>
          <p:cNvPr id="60421" name="Text Box 13"/>
          <p:cNvSpPr txBox="1">
            <a:spLocks noChangeArrowheads="1"/>
          </p:cNvSpPr>
          <p:nvPr/>
        </p:nvSpPr>
        <p:spPr bwMode="auto">
          <a:xfrm>
            <a:off x="2941638" y="3429000"/>
            <a:ext cx="6367462" cy="571500"/>
          </a:xfrm>
          <a:prstGeom prst="rect">
            <a:avLst/>
          </a:prstGeom>
          <a:noFill/>
          <a:ln w="9525">
            <a:noFill/>
            <a:miter lim="800000"/>
            <a:headEnd/>
            <a:tailEnd/>
          </a:ln>
        </p:spPr>
        <p:txBody>
          <a:bodyPr tIns="0" bIns="0"/>
          <a:lstStyle/>
          <a:p>
            <a:r>
              <a:rPr lang="en-US" altLang="zh-TW" sz="4000" b="1" u="sng">
                <a:latin typeface="Times New Roman" pitchFamily="18" charset="0"/>
                <a:cs typeface="Times New Roman" pitchFamily="18" charset="0"/>
              </a:rPr>
              <a:t>A  T</a:t>
            </a:r>
            <a:r>
              <a:rPr lang="en-US" altLang="zh-TW" sz="4000" b="1">
                <a:latin typeface="Times New Roman" pitchFamily="18" charset="0"/>
                <a:cs typeface="Times New Roman" pitchFamily="18" charset="0"/>
              </a:rPr>
              <a:t>    </a:t>
            </a:r>
            <a:r>
              <a:rPr lang="en-US" altLang="zh-TW" sz="4000" b="1" u="sng">
                <a:latin typeface="Times New Roman" pitchFamily="18" charset="0"/>
                <a:cs typeface="Times New Roman" pitchFamily="18" charset="0"/>
              </a:rPr>
              <a:t>E   L   R    I   G   E   S</a:t>
            </a:r>
            <a:endParaRPr lang="en-US" altLang="zh-TW" sz="4000" u="sng">
              <a:latin typeface="Arial" charset="0"/>
            </a:endParaRPr>
          </a:p>
        </p:txBody>
      </p:sp>
      <p:pic>
        <p:nvPicPr>
          <p:cNvPr id="60422" name="Picture 9"/>
          <p:cNvPicPr>
            <a:picLocks noChangeAspect="1" noChangeArrowheads="1"/>
          </p:cNvPicPr>
          <p:nvPr/>
        </p:nvPicPr>
        <p:blipFill>
          <a:blip r:embed="rId4"/>
          <a:srcRect/>
          <a:stretch>
            <a:fillRect/>
          </a:stretch>
        </p:blipFill>
        <p:spPr bwMode="auto">
          <a:xfrm>
            <a:off x="2855914" y="4292601"/>
            <a:ext cx="6408737" cy="1019175"/>
          </a:xfrm>
          <a:prstGeom prst="rect">
            <a:avLst/>
          </a:prstGeom>
          <a:noFill/>
          <a:ln w="9525">
            <a:noFill/>
            <a:miter lim="800000"/>
            <a:headEnd/>
            <a:tailEnd/>
          </a:ln>
        </p:spPr>
      </p:pic>
      <p:sp>
        <p:nvSpPr>
          <p:cNvPr id="60423" name="Text Box 7"/>
          <p:cNvSpPr txBox="1">
            <a:spLocks noChangeArrowheads="1"/>
          </p:cNvSpPr>
          <p:nvPr/>
        </p:nvSpPr>
        <p:spPr bwMode="auto">
          <a:xfrm>
            <a:off x="2981326" y="5445125"/>
            <a:ext cx="6367463" cy="698500"/>
          </a:xfrm>
          <a:prstGeom prst="rect">
            <a:avLst/>
          </a:prstGeom>
          <a:noFill/>
          <a:ln w="9525">
            <a:noFill/>
            <a:miter lim="800000"/>
            <a:headEnd/>
            <a:tailEnd/>
          </a:ln>
        </p:spPr>
        <p:txBody>
          <a:bodyPr tIns="0" bIns="0"/>
          <a:lstStyle/>
          <a:p>
            <a:r>
              <a:rPr lang="en-US" altLang="zh-TW" sz="4000" b="1" u="sng">
                <a:latin typeface="Times New Roman" pitchFamily="18" charset="0"/>
                <a:cs typeface="Times New Roman" pitchFamily="18" charset="0"/>
              </a:rPr>
              <a:t>C  O  M  E</a:t>
            </a:r>
            <a:r>
              <a:rPr lang="en-US" altLang="zh-TW" sz="4000" b="1">
                <a:latin typeface="Times New Roman" pitchFamily="18" charset="0"/>
                <a:cs typeface="Times New Roman" pitchFamily="18" charset="0"/>
              </a:rPr>
              <a:t>   </a:t>
            </a:r>
            <a:r>
              <a:rPr lang="en-US" altLang="zh-TW" sz="4000" b="1" u="sng">
                <a:latin typeface="Times New Roman" pitchFamily="18" charset="0"/>
                <a:cs typeface="Times New Roman" pitchFamily="18" charset="0"/>
              </a:rPr>
              <a:t>E   L  S    I    E</a:t>
            </a:r>
            <a:endParaRPr lang="en-US" altLang="zh-TW" sz="4000" u="sng">
              <a:latin typeface="Arial" charset="0"/>
            </a:endParaRPr>
          </a:p>
        </p:txBody>
      </p:sp>
      <p:sp>
        <p:nvSpPr>
          <p:cNvPr id="60424" name="Rectangle 16"/>
          <p:cNvSpPr>
            <a:spLocks noChangeArrowheads="1"/>
          </p:cNvSpPr>
          <p:nvPr/>
        </p:nvSpPr>
        <p:spPr bwMode="auto">
          <a:xfrm>
            <a:off x="-684213" y="2739509"/>
            <a:ext cx="184731" cy="369332"/>
          </a:xfrm>
          <a:prstGeom prst="rect">
            <a:avLst/>
          </a:prstGeom>
          <a:noFill/>
          <a:ln w="9525">
            <a:noFill/>
            <a:miter lim="800000"/>
            <a:headEnd/>
            <a:tailEnd/>
          </a:ln>
        </p:spPr>
        <p:txBody>
          <a:bodyPr wrap="none" anchor="ctr">
            <a:spAutoFit/>
          </a:bodyPr>
          <a:lstStyle/>
          <a:p>
            <a:endParaRPr lang="zh-TW" altLang="en-US"/>
          </a:p>
        </p:txBody>
      </p:sp>
      <p:sp>
        <p:nvSpPr>
          <p:cNvPr id="60425" name="Rectangle 17"/>
          <p:cNvSpPr>
            <a:spLocks noChangeArrowheads="1"/>
          </p:cNvSpPr>
          <p:nvPr/>
        </p:nvSpPr>
        <p:spPr bwMode="auto">
          <a:xfrm>
            <a:off x="-612775" y="3388797"/>
            <a:ext cx="184731" cy="369332"/>
          </a:xfrm>
          <a:prstGeom prst="rect">
            <a:avLst/>
          </a:prstGeom>
          <a:noFill/>
          <a:ln w="9525">
            <a:noFill/>
            <a:miter lim="800000"/>
            <a:headEnd/>
            <a:tailEnd/>
          </a:ln>
        </p:spPr>
        <p:txBody>
          <a:bodyPr wrap="none" anchor="ctr">
            <a:spAutoFit/>
          </a:bodyPr>
          <a:lstStyle/>
          <a:p>
            <a:endParaRPr lang="zh-TW" altLang="en-US"/>
          </a:p>
        </p:txBody>
      </p:sp>
      <p:sp>
        <p:nvSpPr>
          <p:cNvPr id="60426" name="Rectangle 19"/>
          <p:cNvSpPr>
            <a:spLocks noChangeArrowheads="1"/>
          </p:cNvSpPr>
          <p:nvPr/>
        </p:nvSpPr>
        <p:spPr bwMode="auto">
          <a:xfrm>
            <a:off x="1524001" y="3220522"/>
            <a:ext cx="184731" cy="369332"/>
          </a:xfrm>
          <a:prstGeom prst="rect">
            <a:avLst/>
          </a:prstGeom>
          <a:noFill/>
          <a:ln w="9525">
            <a:noFill/>
            <a:miter lim="800000"/>
            <a:headEnd/>
            <a:tailEnd/>
          </a:ln>
        </p:spPr>
        <p:txBody>
          <a:bodyPr wrap="none" anchor="ctr">
            <a:spAutoFit/>
          </a:bodyPr>
          <a:lstStyle/>
          <a:p>
            <a:endParaRPr lang="zh-TW" altLang="zh-TW">
              <a:latin typeface="Arial" charset="0"/>
            </a:endParaRPr>
          </a:p>
        </p:txBody>
      </p:sp>
      <p:sp>
        <p:nvSpPr>
          <p:cNvPr id="60427" name="Rectangle 20"/>
          <p:cNvSpPr>
            <a:spLocks noChangeArrowheads="1"/>
          </p:cNvSpPr>
          <p:nvPr/>
        </p:nvSpPr>
        <p:spPr bwMode="auto">
          <a:xfrm>
            <a:off x="2135189" y="4612759"/>
            <a:ext cx="184731" cy="369332"/>
          </a:xfrm>
          <a:prstGeom prst="rect">
            <a:avLst/>
          </a:prstGeom>
          <a:noFill/>
          <a:ln w="9525">
            <a:noFill/>
            <a:miter lim="800000"/>
            <a:headEnd/>
            <a:tailEnd/>
          </a:ln>
        </p:spPr>
        <p:txBody>
          <a:bodyPr wrap="none" anchor="ctr">
            <a:spAutoFit/>
          </a:bodyPr>
          <a:lstStyle/>
          <a:p>
            <a:endParaRPr lang="zh-TW" altLang="en-US"/>
          </a:p>
        </p:txBody>
      </p:sp>
      <p:sp>
        <p:nvSpPr>
          <p:cNvPr id="60428" name="Rectangle 22"/>
          <p:cNvSpPr>
            <a:spLocks noChangeArrowheads="1"/>
          </p:cNvSpPr>
          <p:nvPr/>
        </p:nvSpPr>
        <p:spPr bwMode="auto">
          <a:xfrm>
            <a:off x="1524001" y="4192072"/>
            <a:ext cx="184731" cy="369332"/>
          </a:xfrm>
          <a:prstGeom prst="rect">
            <a:avLst/>
          </a:prstGeom>
          <a:noFill/>
          <a:ln w="9525">
            <a:noFill/>
            <a:miter lim="800000"/>
            <a:headEnd/>
            <a:tailEnd/>
          </a:ln>
        </p:spPr>
        <p:txBody>
          <a:bodyPr wrap="none" anchor="ctr">
            <a:spAutoFit/>
          </a:bodyPr>
          <a:lstStyle/>
          <a:p>
            <a:endParaRPr lang="zh-TW" altLang="zh-TW">
              <a:latin typeface="Arial" charset="0"/>
            </a:endParaRPr>
          </a:p>
        </p:txBody>
      </p:sp>
      <p:sp>
        <p:nvSpPr>
          <p:cNvPr id="60429" name="文字方塊 12"/>
          <p:cNvSpPr txBox="1">
            <a:spLocks noChangeArrowheads="1"/>
          </p:cNvSpPr>
          <p:nvPr/>
        </p:nvSpPr>
        <p:spPr bwMode="auto">
          <a:xfrm>
            <a:off x="2881314" y="1571625"/>
            <a:ext cx="2262187" cy="369888"/>
          </a:xfrm>
          <a:prstGeom prst="rect">
            <a:avLst/>
          </a:prstGeom>
          <a:noFill/>
          <a:ln w="9525">
            <a:noFill/>
            <a:miter lim="800000"/>
            <a:headEnd/>
            <a:tailEnd/>
          </a:ln>
        </p:spPr>
        <p:txBody>
          <a:bodyPr wrap="none">
            <a:spAutoFit/>
          </a:bodyPr>
          <a:lstStyle/>
          <a:p>
            <a:r>
              <a:rPr lang="zh-TW" altLang="en-US"/>
              <a:t>破解第一封信的訊息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dirty="0"/>
              <a:t>Symmetric Encryption </a:t>
            </a:r>
            <a:r>
              <a:rPr lang="zh-TW" altLang="en-US" dirty="0"/>
              <a:t>對稱加密</a:t>
            </a:r>
            <a:endParaRPr lang="en-AU" dirty="0"/>
          </a:p>
        </p:txBody>
      </p:sp>
      <p:sp>
        <p:nvSpPr>
          <p:cNvPr id="200707" name="Rectangle 3"/>
          <p:cNvSpPr>
            <a:spLocks noGrp="1" noChangeArrowheads="1"/>
          </p:cNvSpPr>
          <p:nvPr>
            <p:ph idx="1"/>
          </p:nvPr>
        </p:nvSpPr>
        <p:spPr/>
        <p:txBody>
          <a:bodyPr/>
          <a:lstStyle/>
          <a:p>
            <a:r>
              <a:rPr lang="en-US" dirty="0"/>
              <a:t>The universal technique for providing confidentiality for transmitted or stored data </a:t>
            </a:r>
            <a:r>
              <a:rPr lang="zh-TW" altLang="en-US" dirty="0"/>
              <a:t>傳輸和儲存資料時保密</a:t>
            </a:r>
            <a:endParaRPr lang="en-US" dirty="0"/>
          </a:p>
          <a:p>
            <a:r>
              <a:rPr lang="en-US" dirty="0"/>
              <a:t>Also referred to as conventional encryption or single-key encryption </a:t>
            </a:r>
            <a:r>
              <a:rPr lang="zh-TW" altLang="en-US" dirty="0"/>
              <a:t>傳統的單一金鑰加密法</a:t>
            </a:r>
            <a:endParaRPr lang="en-US" dirty="0"/>
          </a:p>
          <a:p>
            <a:r>
              <a:rPr lang="en-US" dirty="0"/>
              <a:t>Two requirements for secure use:</a:t>
            </a:r>
          </a:p>
          <a:p>
            <a:pPr lvl="1"/>
            <a:r>
              <a:rPr lang="en-US" dirty="0"/>
              <a:t>Need a strong encryption algorithm</a:t>
            </a:r>
          </a:p>
          <a:p>
            <a:pPr lvl="1"/>
            <a:r>
              <a:rPr lang="en-US" dirty="0"/>
              <a:t>Sender and receiver must have obtained copies of the secret key in a secure fashion and must keep the key secure</a:t>
            </a:r>
          </a:p>
          <a:p>
            <a:endParaRPr lang="en-US" dirty="0"/>
          </a:p>
          <a:p>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TW" altLang="en-US" dirty="0"/>
              <a:t>第三封信</a:t>
            </a:r>
          </a:p>
        </p:txBody>
      </p:sp>
      <p:sp>
        <p:nvSpPr>
          <p:cNvPr id="62467" name="Rectangle 3"/>
          <p:cNvSpPr>
            <a:spLocks noGrp="1" noChangeArrowheads="1"/>
          </p:cNvSpPr>
          <p:nvPr>
            <p:ph idx="1"/>
          </p:nvPr>
        </p:nvSpPr>
        <p:spPr>
          <a:xfrm>
            <a:off x="1981200" y="1600200"/>
            <a:ext cx="8229600" cy="2400300"/>
          </a:xfrm>
        </p:spPr>
        <p:txBody>
          <a:bodyPr/>
          <a:lstStyle/>
          <a:p>
            <a:pPr eaLnBrk="1" hangingPunct="1"/>
            <a:r>
              <a:rPr lang="zh-TW" altLang="en-US"/>
              <a:t>跳舞小人的訊息破解至此已算大功告成了。但是未等</a:t>
            </a:r>
            <a:r>
              <a:rPr lang="en-US" altLang="zh-TW"/>
              <a:t>Holmes</a:t>
            </a:r>
            <a:r>
              <a:rPr lang="zh-TW" altLang="en-US"/>
              <a:t>向</a:t>
            </a:r>
            <a:r>
              <a:rPr lang="en-US" altLang="zh-TW"/>
              <a:t>X</a:t>
            </a:r>
            <a:r>
              <a:rPr lang="zh-TW" altLang="en-US"/>
              <a:t>先生回報這個消息，</a:t>
            </a:r>
            <a:r>
              <a:rPr lang="en-US" altLang="zh-TW"/>
              <a:t>X</a:t>
            </a:r>
            <a:r>
              <a:rPr lang="zh-TW" altLang="en-US"/>
              <a:t>先生便又寄了封信過來</a:t>
            </a:r>
            <a:r>
              <a:rPr lang="en-US" altLang="zh-TW"/>
              <a:t>﹕</a:t>
            </a:r>
            <a:r>
              <a:rPr lang="zh-TW" altLang="en-US"/>
              <a:t>內容大致是說這些日子以來都過得平安無事，只是在寫這封信的前一天又發現了另一張紙條 </a:t>
            </a:r>
            <a:r>
              <a:rPr lang="en-US" altLang="zh-TW"/>
              <a:t>~</a:t>
            </a:r>
          </a:p>
        </p:txBody>
      </p:sp>
      <p:sp>
        <p:nvSpPr>
          <p:cNvPr id="7" name="投影片編號版面配置區 4"/>
          <p:cNvSpPr>
            <a:spLocks noGrp="1"/>
          </p:cNvSpPr>
          <p:nvPr>
            <p:ph type="sldNum" sz="quarter" idx="12"/>
          </p:nvPr>
        </p:nvSpPr>
        <p:spPr/>
        <p:txBody>
          <a:bodyPr/>
          <a:lstStyle/>
          <a:p>
            <a:pPr>
              <a:defRPr/>
            </a:pPr>
            <a:fld id="{45B0BD42-3487-40E5-8AB3-03E023F6A12C}" type="slidenum">
              <a:rPr lang="en-US" altLang="zh-TW"/>
              <a:pPr>
                <a:defRPr/>
              </a:pPr>
              <a:t>40</a:t>
            </a:fld>
            <a:endParaRPr lang="en-US" altLang="zh-TW"/>
          </a:p>
        </p:txBody>
      </p:sp>
      <p:pic>
        <p:nvPicPr>
          <p:cNvPr id="62469" name="Picture 4"/>
          <p:cNvPicPr>
            <a:picLocks noChangeAspect="1" noChangeArrowheads="1"/>
          </p:cNvPicPr>
          <p:nvPr/>
        </p:nvPicPr>
        <p:blipFill>
          <a:blip r:embed="rId3"/>
          <a:srcRect/>
          <a:stretch>
            <a:fillRect/>
          </a:stretch>
        </p:blipFill>
        <p:spPr bwMode="auto">
          <a:xfrm>
            <a:off x="2028826" y="3857625"/>
            <a:ext cx="8101013" cy="998538"/>
          </a:xfrm>
          <a:prstGeom prst="rect">
            <a:avLst/>
          </a:prstGeom>
          <a:noFill/>
          <a:ln w="9525">
            <a:noFill/>
            <a:miter lim="800000"/>
            <a:headEnd/>
            <a:tailEnd/>
          </a:ln>
        </p:spPr>
      </p:pic>
      <p:pic>
        <p:nvPicPr>
          <p:cNvPr id="62470" name="Picture 5"/>
          <p:cNvPicPr>
            <a:picLocks noChangeAspect="1" noChangeArrowheads="1"/>
          </p:cNvPicPr>
          <p:nvPr/>
        </p:nvPicPr>
        <p:blipFill>
          <a:blip r:embed="rId4"/>
          <a:srcRect/>
          <a:stretch>
            <a:fillRect/>
          </a:stretch>
        </p:blipFill>
        <p:spPr bwMode="auto">
          <a:xfrm>
            <a:off x="1812925" y="5238750"/>
            <a:ext cx="8497888" cy="10477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TW"/>
              <a:t>Holmes</a:t>
            </a:r>
            <a:r>
              <a:rPr lang="zh-TW" altLang="en-US"/>
              <a:t>解出第三封</a:t>
            </a:r>
          </a:p>
        </p:txBody>
      </p:sp>
      <p:sp>
        <p:nvSpPr>
          <p:cNvPr id="63491" name="Rectangle 3"/>
          <p:cNvSpPr>
            <a:spLocks noGrp="1" noChangeArrowheads="1"/>
          </p:cNvSpPr>
          <p:nvPr>
            <p:ph idx="1"/>
          </p:nvPr>
        </p:nvSpPr>
        <p:spPr/>
        <p:txBody>
          <a:bodyPr/>
          <a:lstStyle/>
          <a:p>
            <a:pPr eaLnBrk="1" hangingPunct="1"/>
            <a:r>
              <a:rPr lang="en-US" altLang="zh-TW" dirty="0"/>
              <a:t>Elsie</a:t>
            </a:r>
            <a:r>
              <a:rPr lang="zh-TW" altLang="en-US" dirty="0"/>
              <a:t>，</a:t>
            </a:r>
            <a:r>
              <a:rPr lang="en-US" altLang="zh-TW" dirty="0"/>
              <a:t>prepare to meet thy god</a:t>
            </a:r>
            <a:r>
              <a:rPr lang="zh-TW" altLang="en-US" dirty="0"/>
              <a:t>！</a:t>
            </a:r>
            <a:r>
              <a:rPr lang="en-US" altLang="zh-TW" dirty="0"/>
              <a:t>(Elsie </a:t>
            </a:r>
            <a:r>
              <a:rPr lang="zh-TW" altLang="en-US" dirty="0"/>
              <a:t>，準備去見你的神吧！</a:t>
            </a:r>
            <a:r>
              <a:rPr lang="en-US" altLang="zh-TW" dirty="0"/>
              <a:t>)</a:t>
            </a:r>
            <a:endParaRPr lang="zh-TW" altLang="en-US" dirty="0"/>
          </a:p>
          <a:p>
            <a:pPr eaLnBrk="1" hangingPunct="1"/>
            <a:r>
              <a:rPr lang="zh-TW" altLang="en-US" dirty="0"/>
              <a:t>無奈還是遲了一步，</a:t>
            </a:r>
            <a:r>
              <a:rPr lang="en-US" altLang="zh-TW" dirty="0"/>
              <a:t>E</a:t>
            </a:r>
            <a:r>
              <a:rPr lang="zh-TW" altLang="en-US" dirty="0"/>
              <a:t>小姐受了嚴重的槍傷，</a:t>
            </a:r>
            <a:r>
              <a:rPr lang="en-US" altLang="zh-TW" dirty="0"/>
              <a:t>X</a:t>
            </a:r>
            <a:r>
              <a:rPr lang="zh-TW" altLang="en-US" dirty="0"/>
              <a:t>先生則不幸身亡。 </a:t>
            </a:r>
          </a:p>
          <a:p>
            <a:pPr eaLnBrk="1" hangingPunct="1"/>
            <a:r>
              <a:rPr lang="zh-TW" altLang="en-US" dirty="0"/>
              <a:t>知道</a:t>
            </a:r>
            <a:r>
              <a:rPr lang="en-US" altLang="zh-TW" dirty="0"/>
              <a:t>Holmes</a:t>
            </a:r>
            <a:r>
              <a:rPr lang="zh-TW" altLang="en-US" dirty="0"/>
              <a:t>是如何能將這兇手繩之以法的嗎</a:t>
            </a:r>
            <a:r>
              <a:rPr lang="en-US" altLang="zh-TW" dirty="0"/>
              <a:t>?</a:t>
            </a:r>
            <a:r>
              <a:rPr lang="zh-TW" altLang="en-US" dirty="0"/>
              <a:t>他所寄出的紙條內容如下：  </a:t>
            </a:r>
          </a:p>
          <a:p>
            <a:pPr eaLnBrk="1" hangingPunct="1"/>
            <a:endParaRPr lang="en-US" altLang="zh-TW" dirty="0"/>
          </a:p>
        </p:txBody>
      </p:sp>
      <p:sp>
        <p:nvSpPr>
          <p:cNvPr id="6" name="投影片編號版面配置區 4"/>
          <p:cNvSpPr>
            <a:spLocks noGrp="1"/>
          </p:cNvSpPr>
          <p:nvPr>
            <p:ph type="sldNum" sz="quarter" idx="12"/>
          </p:nvPr>
        </p:nvSpPr>
        <p:spPr/>
        <p:txBody>
          <a:bodyPr/>
          <a:lstStyle/>
          <a:p>
            <a:pPr>
              <a:defRPr/>
            </a:pPr>
            <a:fld id="{12C6361A-1316-4C57-AE3C-B53F9BC9DEA9}" type="slidenum">
              <a:rPr lang="en-US" altLang="zh-TW"/>
              <a:pPr>
                <a:defRPr/>
              </a:pPr>
              <a:t>41</a:t>
            </a:fld>
            <a:endParaRPr lang="en-US" altLang="zh-TW"/>
          </a:p>
        </p:txBody>
      </p:sp>
      <p:pic>
        <p:nvPicPr>
          <p:cNvPr id="63493" name="Picture 4"/>
          <p:cNvPicPr>
            <a:picLocks noChangeAspect="1" noChangeArrowheads="1"/>
          </p:cNvPicPr>
          <p:nvPr/>
        </p:nvPicPr>
        <p:blipFill>
          <a:blip r:embed="rId3"/>
          <a:srcRect/>
          <a:stretch>
            <a:fillRect/>
          </a:stretch>
        </p:blipFill>
        <p:spPr bwMode="auto">
          <a:xfrm>
            <a:off x="2095501" y="3789040"/>
            <a:ext cx="7777163" cy="1223962"/>
          </a:xfrm>
          <a:prstGeom prst="rect">
            <a:avLst/>
          </a:prstGeom>
          <a:noFill/>
          <a:ln w="9525">
            <a:noFill/>
            <a:miter lim="800000"/>
            <a:headEnd/>
            <a:tailEnd/>
          </a:ln>
        </p:spPr>
      </p:pic>
      <p:sp>
        <p:nvSpPr>
          <p:cNvPr id="7" name="文字方塊 6">
            <a:extLst>
              <a:ext uri="{FF2B5EF4-FFF2-40B4-BE49-F238E27FC236}">
                <a16:creationId xmlns:a16="http://schemas.microsoft.com/office/drawing/2014/main" id="{0F7E2239-3317-4C65-9421-B4B872B1695D}"/>
              </a:ext>
            </a:extLst>
          </p:cNvPr>
          <p:cNvSpPr txBox="1"/>
          <p:nvPr/>
        </p:nvSpPr>
        <p:spPr>
          <a:xfrm>
            <a:off x="2127212" y="5013002"/>
            <a:ext cx="7764817" cy="1015663"/>
          </a:xfrm>
          <a:prstGeom prst="rect">
            <a:avLst/>
          </a:prstGeom>
          <a:noFill/>
        </p:spPr>
        <p:txBody>
          <a:bodyPr wrap="square">
            <a:spAutoFit/>
          </a:bodyPr>
          <a:lstStyle/>
          <a:p>
            <a:r>
              <a:rPr lang="zh-TW" altLang="en-US" sz="6000" dirty="0">
                <a:solidFill>
                  <a:schemeClr val="bg1">
                    <a:lumMod val="95000"/>
                  </a:schemeClr>
                </a:solidFill>
                <a:latin typeface="Consolas" panose="020B0609020204030204" pitchFamily="49" charset="0"/>
              </a:rPr>
              <a:t>COME HERE AT ONCE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01" name="Rectangle 989"/>
          <p:cNvSpPr>
            <a:spLocks noGrp="1" noChangeArrowheads="1"/>
          </p:cNvSpPr>
          <p:nvPr>
            <p:ph type="title"/>
          </p:nvPr>
        </p:nvSpPr>
        <p:spPr/>
        <p:txBody>
          <a:bodyPr rtlCol="0">
            <a:normAutofit/>
          </a:bodyPr>
          <a:lstStyle/>
          <a:p>
            <a:pPr>
              <a:defRPr/>
            </a:pPr>
            <a:r>
              <a:rPr lang="zh-TW" altLang="en-US" sz="4000" dirty="0"/>
              <a:t>跳舞小人圖形字母對照表</a:t>
            </a:r>
          </a:p>
        </p:txBody>
      </p:sp>
      <p:sp>
        <p:nvSpPr>
          <p:cNvPr id="137" name="投影片編號版面配置區 4"/>
          <p:cNvSpPr>
            <a:spLocks noGrp="1"/>
          </p:cNvSpPr>
          <p:nvPr>
            <p:ph type="sldNum" sz="quarter" idx="12"/>
          </p:nvPr>
        </p:nvSpPr>
        <p:spPr/>
        <p:txBody>
          <a:bodyPr/>
          <a:lstStyle/>
          <a:p>
            <a:pPr>
              <a:defRPr/>
            </a:pPr>
            <a:fld id="{6B162E4D-9458-4322-ACD3-207EBCAF929E}" type="slidenum">
              <a:rPr lang="en-US" altLang="zh-TW"/>
              <a:pPr>
                <a:defRPr/>
              </a:pPr>
              <a:t>42</a:t>
            </a:fld>
            <a:endParaRPr lang="en-US" altLang="zh-TW"/>
          </a:p>
        </p:txBody>
      </p:sp>
      <p:sp>
        <p:nvSpPr>
          <p:cNvPr id="64516" name="Rectangle 524"/>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17" name="Rectangle 527"/>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18" name="Rectangle 529"/>
          <p:cNvSpPr>
            <a:spLocks noChangeArrowheads="1"/>
          </p:cNvSpPr>
          <p:nvPr/>
        </p:nvSpPr>
        <p:spPr bwMode="auto">
          <a:xfrm>
            <a:off x="2783632" y="2060575"/>
            <a:ext cx="184731" cy="369332"/>
          </a:xfrm>
          <a:prstGeom prst="rect">
            <a:avLst/>
          </a:prstGeom>
          <a:solidFill>
            <a:srgbClr val="FF99CC"/>
          </a:solidFill>
          <a:ln w="9525">
            <a:noFill/>
            <a:miter lim="800000"/>
            <a:headEnd/>
            <a:tailEnd/>
          </a:ln>
        </p:spPr>
        <p:txBody>
          <a:bodyPr wrap="none">
            <a:spAutoFit/>
          </a:bodyPr>
          <a:lstStyle/>
          <a:p>
            <a:endParaRPr lang="zh-TW" altLang="en-US"/>
          </a:p>
        </p:txBody>
      </p:sp>
      <p:sp>
        <p:nvSpPr>
          <p:cNvPr id="64519" name="Rectangle 532"/>
          <p:cNvSpPr>
            <a:spLocks noChangeArrowheads="1"/>
          </p:cNvSpPr>
          <p:nvPr/>
        </p:nvSpPr>
        <p:spPr bwMode="auto">
          <a:xfrm>
            <a:off x="2783632" y="2060575"/>
            <a:ext cx="184731" cy="369332"/>
          </a:xfrm>
          <a:prstGeom prst="rect">
            <a:avLst/>
          </a:prstGeom>
          <a:solidFill>
            <a:srgbClr val="FF99CC"/>
          </a:solidFill>
          <a:ln w="9525">
            <a:noFill/>
            <a:miter lim="800000"/>
            <a:headEnd/>
            <a:tailEnd/>
          </a:ln>
        </p:spPr>
        <p:txBody>
          <a:bodyPr wrap="none">
            <a:spAutoFit/>
          </a:bodyPr>
          <a:lstStyle/>
          <a:p>
            <a:endParaRPr lang="zh-TW" altLang="en-US"/>
          </a:p>
        </p:txBody>
      </p:sp>
      <p:sp>
        <p:nvSpPr>
          <p:cNvPr id="64520" name="Rectangle 536"/>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1" name="Rectangle 541"/>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2" name="Rectangle 550"/>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3" name="Rectangle 553"/>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4" name="Rectangle 556"/>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5" name="Rectangle 558"/>
          <p:cNvSpPr>
            <a:spLocks noChangeArrowheads="1"/>
          </p:cNvSpPr>
          <p:nvPr/>
        </p:nvSpPr>
        <p:spPr bwMode="auto">
          <a:xfrm>
            <a:off x="2783632" y="2060575"/>
            <a:ext cx="184731" cy="369332"/>
          </a:xfrm>
          <a:prstGeom prst="rect">
            <a:avLst/>
          </a:prstGeom>
          <a:solidFill>
            <a:srgbClr val="FF99CC"/>
          </a:solidFill>
          <a:ln w="9525">
            <a:noFill/>
            <a:miter lim="800000"/>
            <a:headEnd/>
            <a:tailEnd/>
          </a:ln>
        </p:spPr>
        <p:txBody>
          <a:bodyPr wrap="none">
            <a:spAutoFit/>
          </a:bodyPr>
          <a:lstStyle/>
          <a:p>
            <a:endParaRPr lang="zh-TW" altLang="en-US"/>
          </a:p>
        </p:txBody>
      </p:sp>
      <p:sp>
        <p:nvSpPr>
          <p:cNvPr id="64526" name="Rectangle 562"/>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7" name="Rectangle 565"/>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8" name="Rectangle 568"/>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29" name="Rectangle 570"/>
          <p:cNvSpPr>
            <a:spLocks noChangeArrowheads="1"/>
          </p:cNvSpPr>
          <p:nvPr/>
        </p:nvSpPr>
        <p:spPr bwMode="auto">
          <a:xfrm>
            <a:off x="2783632" y="2060575"/>
            <a:ext cx="184731" cy="369332"/>
          </a:xfrm>
          <a:prstGeom prst="rect">
            <a:avLst/>
          </a:prstGeom>
          <a:solidFill>
            <a:srgbClr val="FF99CC"/>
          </a:solidFill>
          <a:ln w="9525">
            <a:noFill/>
            <a:miter lim="800000"/>
            <a:headEnd/>
            <a:tailEnd/>
          </a:ln>
        </p:spPr>
        <p:txBody>
          <a:bodyPr wrap="none">
            <a:spAutoFit/>
          </a:bodyPr>
          <a:lstStyle/>
          <a:p>
            <a:endParaRPr lang="zh-TW" altLang="en-US"/>
          </a:p>
        </p:txBody>
      </p:sp>
      <p:sp>
        <p:nvSpPr>
          <p:cNvPr id="64530" name="Rectangle 574"/>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1" name="Rectangle 577"/>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2" name="Rectangle 582"/>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3" name="Rectangle 584"/>
          <p:cNvSpPr>
            <a:spLocks noChangeArrowheads="1"/>
          </p:cNvSpPr>
          <p:nvPr/>
        </p:nvSpPr>
        <p:spPr bwMode="auto">
          <a:xfrm>
            <a:off x="2783632" y="2060575"/>
            <a:ext cx="184731" cy="369332"/>
          </a:xfrm>
          <a:prstGeom prst="rect">
            <a:avLst/>
          </a:prstGeom>
          <a:solidFill>
            <a:srgbClr val="FF99CC"/>
          </a:solidFill>
          <a:ln w="9525">
            <a:noFill/>
            <a:miter lim="800000"/>
            <a:headEnd/>
            <a:tailEnd/>
          </a:ln>
        </p:spPr>
        <p:txBody>
          <a:bodyPr wrap="none">
            <a:spAutoFit/>
          </a:bodyPr>
          <a:lstStyle/>
          <a:p>
            <a:endParaRPr lang="zh-TW" altLang="en-US"/>
          </a:p>
        </p:txBody>
      </p:sp>
      <p:sp>
        <p:nvSpPr>
          <p:cNvPr id="64534" name="Rectangle 592"/>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5" name="Rectangle 597"/>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6" name="Rectangle 600"/>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7" name="Rectangle 603"/>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sp>
        <p:nvSpPr>
          <p:cNvPr id="64538" name="Rectangle 606"/>
          <p:cNvSpPr>
            <a:spLocks noChangeArrowheads="1"/>
          </p:cNvSpPr>
          <p:nvPr/>
        </p:nvSpPr>
        <p:spPr bwMode="auto">
          <a:xfrm>
            <a:off x="2783632" y="2060575"/>
            <a:ext cx="184731" cy="369332"/>
          </a:xfrm>
          <a:prstGeom prst="rect">
            <a:avLst/>
          </a:prstGeom>
          <a:noFill/>
          <a:ln w="9525">
            <a:noFill/>
            <a:miter lim="800000"/>
            <a:headEnd/>
            <a:tailEnd/>
          </a:ln>
        </p:spPr>
        <p:txBody>
          <a:bodyPr wrap="none">
            <a:spAutoFit/>
          </a:bodyPr>
          <a:lstStyle/>
          <a:p>
            <a:endParaRPr lang="zh-TW" altLang="en-US"/>
          </a:p>
        </p:txBody>
      </p:sp>
      <p:grpSp>
        <p:nvGrpSpPr>
          <p:cNvPr id="64539" name="群組 54"/>
          <p:cNvGrpSpPr>
            <a:grpSpLocks/>
          </p:cNvGrpSpPr>
          <p:nvPr/>
        </p:nvGrpSpPr>
        <p:grpSpPr bwMode="auto">
          <a:xfrm>
            <a:off x="3344020" y="2500313"/>
            <a:ext cx="4675187" cy="3314700"/>
            <a:chOff x="2468563" y="2500306"/>
            <a:chExt cx="4675205" cy="3314720"/>
          </a:xfrm>
        </p:grpSpPr>
        <p:pic>
          <p:nvPicPr>
            <p:cNvPr id="64623" name="Picture 496"/>
            <p:cNvPicPr>
              <a:picLocks noChangeAspect="1" noChangeArrowheads="1"/>
            </p:cNvPicPr>
            <p:nvPr/>
          </p:nvPicPr>
          <p:blipFill>
            <a:blip r:embed="rId3"/>
            <a:srcRect/>
            <a:stretch>
              <a:fillRect/>
            </a:stretch>
          </p:blipFill>
          <p:spPr bwMode="auto">
            <a:xfrm>
              <a:off x="2559038" y="5357826"/>
              <a:ext cx="298450" cy="457200"/>
            </a:xfrm>
            <a:prstGeom prst="rect">
              <a:avLst/>
            </a:prstGeom>
            <a:noFill/>
            <a:ln w="9525">
              <a:noFill/>
              <a:miter lim="800000"/>
              <a:headEnd/>
              <a:tailEnd/>
            </a:ln>
          </p:spPr>
        </p:pic>
        <p:pic>
          <p:nvPicPr>
            <p:cNvPr id="64624" name="Picture 522"/>
            <p:cNvPicPr>
              <a:picLocks noChangeAspect="1" noChangeArrowheads="1"/>
            </p:cNvPicPr>
            <p:nvPr/>
          </p:nvPicPr>
          <p:blipFill>
            <a:blip r:embed="rId4"/>
            <a:srcRect l="-891" t="13637" r="93491" b="18182"/>
            <a:stretch>
              <a:fillRect/>
            </a:stretch>
          </p:blipFill>
          <p:spPr bwMode="auto">
            <a:xfrm>
              <a:off x="2479675" y="2511425"/>
              <a:ext cx="342900" cy="571500"/>
            </a:xfrm>
            <a:prstGeom prst="rect">
              <a:avLst/>
            </a:prstGeom>
            <a:noFill/>
            <a:ln w="9525">
              <a:noFill/>
              <a:miter lim="800000"/>
              <a:headEnd/>
              <a:tailEnd/>
            </a:ln>
          </p:spPr>
        </p:pic>
        <p:pic>
          <p:nvPicPr>
            <p:cNvPr id="64625" name="Picture 521"/>
            <p:cNvPicPr>
              <a:picLocks noChangeAspect="1" noChangeArrowheads="1"/>
            </p:cNvPicPr>
            <p:nvPr/>
          </p:nvPicPr>
          <p:blipFill>
            <a:blip r:embed="rId4"/>
            <a:srcRect l="6509" t="25999" r="86981" b="13000"/>
            <a:stretch>
              <a:fillRect/>
            </a:stretch>
          </p:blipFill>
          <p:spPr bwMode="auto">
            <a:xfrm>
              <a:off x="3586158" y="2633661"/>
              <a:ext cx="342900" cy="581025"/>
            </a:xfrm>
            <a:prstGeom prst="rect">
              <a:avLst/>
            </a:prstGeom>
            <a:noFill/>
            <a:ln w="9525">
              <a:noFill/>
              <a:miter lim="800000"/>
              <a:headEnd/>
              <a:tailEnd/>
            </a:ln>
          </p:spPr>
        </p:pic>
        <p:pic>
          <p:nvPicPr>
            <p:cNvPr id="64626" name="Picture 520"/>
            <p:cNvPicPr>
              <a:picLocks noChangeAspect="1" noChangeArrowheads="1"/>
            </p:cNvPicPr>
            <p:nvPr/>
          </p:nvPicPr>
          <p:blipFill>
            <a:blip r:embed="rId4"/>
            <a:srcRect l="15190" t="14000" r="76131" b="7001"/>
            <a:stretch>
              <a:fillRect/>
            </a:stretch>
          </p:blipFill>
          <p:spPr bwMode="auto">
            <a:xfrm>
              <a:off x="4614866" y="2500306"/>
              <a:ext cx="457200" cy="752475"/>
            </a:xfrm>
            <a:prstGeom prst="rect">
              <a:avLst/>
            </a:prstGeom>
            <a:noFill/>
            <a:ln w="9525">
              <a:noFill/>
              <a:miter lim="800000"/>
              <a:headEnd/>
              <a:tailEnd/>
            </a:ln>
          </p:spPr>
        </p:pic>
        <p:pic>
          <p:nvPicPr>
            <p:cNvPr id="64627" name="Picture 519"/>
            <p:cNvPicPr>
              <a:picLocks noChangeAspect="1" noChangeArrowheads="1"/>
            </p:cNvPicPr>
            <p:nvPr/>
          </p:nvPicPr>
          <p:blipFill>
            <a:blip r:embed="rId4"/>
            <a:srcRect l="23869" t="25999" r="67450" b="13000"/>
            <a:stretch>
              <a:fillRect/>
            </a:stretch>
          </p:blipFill>
          <p:spPr bwMode="auto">
            <a:xfrm>
              <a:off x="5614998" y="2562223"/>
              <a:ext cx="457200" cy="581025"/>
            </a:xfrm>
            <a:prstGeom prst="rect">
              <a:avLst/>
            </a:prstGeom>
            <a:noFill/>
            <a:ln w="9525">
              <a:noFill/>
              <a:miter lim="800000"/>
              <a:headEnd/>
              <a:tailEnd/>
            </a:ln>
          </p:spPr>
        </p:pic>
        <p:pic>
          <p:nvPicPr>
            <p:cNvPr id="64628" name="Picture 518"/>
            <p:cNvPicPr>
              <a:picLocks noChangeAspect="1" noChangeArrowheads="1"/>
            </p:cNvPicPr>
            <p:nvPr/>
          </p:nvPicPr>
          <p:blipFill>
            <a:blip r:embed="rId4"/>
            <a:srcRect l="34720" t="25999" r="58771" b="13000"/>
            <a:stretch>
              <a:fillRect/>
            </a:stretch>
          </p:blipFill>
          <p:spPr bwMode="auto">
            <a:xfrm>
              <a:off x="6800868" y="2562223"/>
              <a:ext cx="342900" cy="581025"/>
            </a:xfrm>
            <a:prstGeom prst="rect">
              <a:avLst/>
            </a:prstGeom>
            <a:noFill/>
            <a:ln w="9525">
              <a:noFill/>
              <a:miter lim="800000"/>
              <a:headEnd/>
              <a:tailEnd/>
            </a:ln>
          </p:spPr>
        </p:pic>
        <p:pic>
          <p:nvPicPr>
            <p:cNvPr id="64629" name="Picture 515"/>
            <p:cNvPicPr>
              <a:picLocks noChangeAspect="1" noChangeArrowheads="1"/>
            </p:cNvPicPr>
            <p:nvPr/>
          </p:nvPicPr>
          <p:blipFill>
            <a:blip r:embed="rId5"/>
            <a:srcRect r="26530" b="3448"/>
            <a:stretch>
              <a:fillRect/>
            </a:stretch>
          </p:blipFill>
          <p:spPr bwMode="auto">
            <a:xfrm>
              <a:off x="2593975" y="3132138"/>
              <a:ext cx="244475" cy="571500"/>
            </a:xfrm>
            <a:prstGeom prst="rect">
              <a:avLst/>
            </a:prstGeom>
            <a:noFill/>
            <a:ln w="9525">
              <a:noFill/>
              <a:miter lim="800000"/>
              <a:headEnd/>
              <a:tailEnd/>
            </a:ln>
          </p:spPr>
        </p:pic>
        <p:pic>
          <p:nvPicPr>
            <p:cNvPr id="64630" name="Picture 513"/>
            <p:cNvPicPr>
              <a:picLocks noChangeAspect="1" noChangeArrowheads="1"/>
            </p:cNvPicPr>
            <p:nvPr/>
          </p:nvPicPr>
          <p:blipFill>
            <a:blip r:embed="rId4"/>
            <a:srcRect l="58589" t="25999" r="37071" b="13000"/>
            <a:stretch>
              <a:fillRect/>
            </a:stretch>
          </p:blipFill>
          <p:spPr bwMode="auto">
            <a:xfrm>
              <a:off x="4700590" y="3133727"/>
              <a:ext cx="228600" cy="581025"/>
            </a:xfrm>
            <a:prstGeom prst="rect">
              <a:avLst/>
            </a:prstGeom>
            <a:noFill/>
            <a:ln w="9525">
              <a:noFill/>
              <a:miter lim="800000"/>
              <a:headEnd/>
              <a:tailEnd/>
            </a:ln>
          </p:spPr>
        </p:pic>
        <p:pic>
          <p:nvPicPr>
            <p:cNvPr id="64631" name="Picture 512"/>
            <p:cNvPicPr>
              <a:picLocks noChangeAspect="1" noChangeArrowheads="1"/>
            </p:cNvPicPr>
            <p:nvPr/>
          </p:nvPicPr>
          <p:blipFill>
            <a:blip r:embed="rId4"/>
            <a:srcRect l="62929" t="25999" r="26221" b="13000"/>
            <a:stretch>
              <a:fillRect/>
            </a:stretch>
          </p:blipFill>
          <p:spPr bwMode="auto">
            <a:xfrm>
              <a:off x="5637224" y="3133725"/>
              <a:ext cx="506412" cy="514350"/>
            </a:xfrm>
            <a:prstGeom prst="rect">
              <a:avLst/>
            </a:prstGeom>
            <a:noFill/>
            <a:ln w="9525">
              <a:noFill/>
              <a:miter lim="800000"/>
              <a:headEnd/>
              <a:tailEnd/>
            </a:ln>
          </p:spPr>
        </p:pic>
        <p:pic>
          <p:nvPicPr>
            <p:cNvPr id="64632" name="Picture 511"/>
            <p:cNvPicPr>
              <a:picLocks noChangeAspect="1" noChangeArrowheads="1"/>
            </p:cNvPicPr>
            <p:nvPr/>
          </p:nvPicPr>
          <p:blipFill>
            <a:blip r:embed="rId6"/>
            <a:srcRect l="26666" r="-6667" b="12500"/>
            <a:stretch>
              <a:fillRect/>
            </a:stretch>
          </p:blipFill>
          <p:spPr bwMode="auto">
            <a:xfrm>
              <a:off x="6800868" y="3133725"/>
              <a:ext cx="342900" cy="571500"/>
            </a:xfrm>
            <a:prstGeom prst="rect">
              <a:avLst/>
            </a:prstGeom>
            <a:noFill/>
            <a:ln w="9525">
              <a:noFill/>
              <a:miter lim="800000"/>
              <a:headEnd/>
              <a:tailEnd/>
            </a:ln>
          </p:spPr>
        </p:pic>
        <p:pic>
          <p:nvPicPr>
            <p:cNvPr id="64633" name="Picture 516"/>
            <p:cNvPicPr>
              <a:picLocks noChangeAspect="1" noChangeArrowheads="1"/>
            </p:cNvPicPr>
            <p:nvPr/>
          </p:nvPicPr>
          <p:blipFill>
            <a:blip r:embed="rId7"/>
            <a:srcRect l="54546" b="24731"/>
            <a:stretch>
              <a:fillRect/>
            </a:stretch>
          </p:blipFill>
          <p:spPr bwMode="auto">
            <a:xfrm>
              <a:off x="2582863" y="3643314"/>
              <a:ext cx="315912" cy="552450"/>
            </a:xfrm>
            <a:prstGeom prst="rect">
              <a:avLst/>
            </a:prstGeom>
            <a:noFill/>
            <a:ln w="9525">
              <a:noFill/>
              <a:miter lim="800000"/>
              <a:headEnd/>
              <a:tailEnd/>
            </a:ln>
          </p:spPr>
        </p:pic>
        <p:pic>
          <p:nvPicPr>
            <p:cNvPr id="64634" name="Picture 514"/>
            <p:cNvPicPr>
              <a:picLocks noChangeAspect="1" noChangeArrowheads="1"/>
            </p:cNvPicPr>
            <p:nvPr/>
          </p:nvPicPr>
          <p:blipFill>
            <a:blip r:embed="rId4"/>
            <a:srcRect l="91139" t="25999" b="999"/>
            <a:stretch>
              <a:fillRect/>
            </a:stretch>
          </p:blipFill>
          <p:spPr bwMode="auto">
            <a:xfrm>
              <a:off x="3544883" y="3643318"/>
              <a:ext cx="384175" cy="571500"/>
            </a:xfrm>
            <a:prstGeom prst="rect">
              <a:avLst/>
            </a:prstGeom>
            <a:noFill/>
            <a:ln w="9525">
              <a:noFill/>
              <a:miter lim="800000"/>
              <a:headEnd/>
              <a:tailEnd/>
            </a:ln>
          </p:spPr>
        </p:pic>
        <p:pic>
          <p:nvPicPr>
            <p:cNvPr id="64635" name="Picture 508"/>
            <p:cNvPicPr>
              <a:picLocks noChangeAspect="1" noChangeArrowheads="1"/>
            </p:cNvPicPr>
            <p:nvPr/>
          </p:nvPicPr>
          <p:blipFill>
            <a:blip r:embed="rId8"/>
            <a:srcRect t="18988" r="91667"/>
            <a:stretch>
              <a:fillRect/>
            </a:stretch>
          </p:blipFill>
          <p:spPr bwMode="auto">
            <a:xfrm>
              <a:off x="4600578" y="3694113"/>
              <a:ext cx="400050" cy="533400"/>
            </a:xfrm>
            <a:prstGeom prst="rect">
              <a:avLst/>
            </a:prstGeom>
            <a:noFill/>
            <a:ln w="9525">
              <a:noFill/>
              <a:miter lim="800000"/>
              <a:headEnd/>
              <a:tailEnd/>
            </a:ln>
          </p:spPr>
        </p:pic>
        <p:pic>
          <p:nvPicPr>
            <p:cNvPr id="64636" name="Picture 506"/>
            <p:cNvPicPr>
              <a:picLocks noChangeAspect="1" noChangeArrowheads="1"/>
            </p:cNvPicPr>
            <p:nvPr/>
          </p:nvPicPr>
          <p:blipFill>
            <a:blip r:embed="rId8"/>
            <a:srcRect l="8334" t="18988" r="83333"/>
            <a:stretch>
              <a:fillRect/>
            </a:stretch>
          </p:blipFill>
          <p:spPr bwMode="auto">
            <a:xfrm>
              <a:off x="5668963" y="3695700"/>
              <a:ext cx="400050" cy="533400"/>
            </a:xfrm>
            <a:prstGeom prst="rect">
              <a:avLst/>
            </a:prstGeom>
            <a:noFill/>
            <a:ln w="9525">
              <a:noFill/>
              <a:miter lim="800000"/>
              <a:headEnd/>
              <a:tailEnd/>
            </a:ln>
          </p:spPr>
        </p:pic>
        <p:pic>
          <p:nvPicPr>
            <p:cNvPr id="64637" name="Picture 504"/>
            <p:cNvPicPr>
              <a:picLocks noChangeAspect="1" noChangeArrowheads="1"/>
            </p:cNvPicPr>
            <p:nvPr/>
          </p:nvPicPr>
          <p:blipFill>
            <a:blip r:embed="rId8"/>
            <a:srcRect l="16667" t="18988" r="75000"/>
            <a:stretch>
              <a:fillRect/>
            </a:stretch>
          </p:blipFill>
          <p:spPr bwMode="auto">
            <a:xfrm>
              <a:off x="6694488" y="3695700"/>
              <a:ext cx="400050" cy="533400"/>
            </a:xfrm>
            <a:prstGeom prst="rect">
              <a:avLst/>
            </a:prstGeom>
            <a:noFill/>
            <a:ln w="9525">
              <a:noFill/>
              <a:miter lim="800000"/>
              <a:headEnd/>
              <a:tailEnd/>
            </a:ln>
          </p:spPr>
        </p:pic>
        <p:pic>
          <p:nvPicPr>
            <p:cNvPr id="64638" name="Picture 510"/>
            <p:cNvPicPr>
              <a:picLocks noChangeAspect="1" noChangeArrowheads="1"/>
            </p:cNvPicPr>
            <p:nvPr/>
          </p:nvPicPr>
          <p:blipFill>
            <a:blip r:embed="rId8"/>
            <a:srcRect l="25000" t="18988" r="66667"/>
            <a:stretch>
              <a:fillRect/>
            </a:stretch>
          </p:blipFill>
          <p:spPr bwMode="auto">
            <a:xfrm>
              <a:off x="2468563" y="4252922"/>
              <a:ext cx="400050" cy="533400"/>
            </a:xfrm>
            <a:prstGeom prst="rect">
              <a:avLst/>
            </a:prstGeom>
            <a:noFill/>
            <a:ln w="9525">
              <a:noFill/>
              <a:miter lim="800000"/>
              <a:headEnd/>
              <a:tailEnd/>
            </a:ln>
          </p:spPr>
        </p:pic>
        <p:pic>
          <p:nvPicPr>
            <p:cNvPr id="64639" name="Picture 509"/>
            <p:cNvPicPr>
              <a:picLocks noChangeAspect="1" noChangeArrowheads="1"/>
            </p:cNvPicPr>
            <p:nvPr/>
          </p:nvPicPr>
          <p:blipFill>
            <a:blip r:embed="rId9"/>
            <a:srcRect/>
            <a:stretch>
              <a:fillRect/>
            </a:stretch>
          </p:blipFill>
          <p:spPr bwMode="auto">
            <a:xfrm>
              <a:off x="3578221" y="4214822"/>
              <a:ext cx="422275" cy="571500"/>
            </a:xfrm>
            <a:prstGeom prst="rect">
              <a:avLst/>
            </a:prstGeom>
            <a:noFill/>
            <a:ln w="9525">
              <a:noFill/>
              <a:miter lim="800000"/>
              <a:headEnd/>
              <a:tailEnd/>
            </a:ln>
          </p:spPr>
        </p:pic>
        <p:pic>
          <p:nvPicPr>
            <p:cNvPr id="64640" name="Picture 502"/>
            <p:cNvPicPr>
              <a:picLocks noChangeAspect="1" noChangeArrowheads="1"/>
            </p:cNvPicPr>
            <p:nvPr/>
          </p:nvPicPr>
          <p:blipFill>
            <a:blip r:embed="rId8"/>
            <a:srcRect l="39583" t="18988" r="52084"/>
            <a:stretch>
              <a:fillRect/>
            </a:stretch>
          </p:blipFill>
          <p:spPr bwMode="auto">
            <a:xfrm>
              <a:off x="4600578" y="4256088"/>
              <a:ext cx="400050" cy="533400"/>
            </a:xfrm>
            <a:prstGeom prst="rect">
              <a:avLst/>
            </a:prstGeom>
            <a:noFill/>
            <a:ln w="9525">
              <a:noFill/>
              <a:miter lim="800000"/>
              <a:headEnd/>
              <a:tailEnd/>
            </a:ln>
          </p:spPr>
        </p:pic>
        <p:pic>
          <p:nvPicPr>
            <p:cNvPr id="64641" name="Picture 507"/>
            <p:cNvPicPr>
              <a:picLocks noChangeAspect="1" noChangeArrowheads="1"/>
            </p:cNvPicPr>
            <p:nvPr/>
          </p:nvPicPr>
          <p:blipFill>
            <a:blip r:embed="rId8"/>
            <a:srcRect l="47917" t="18988" r="43750"/>
            <a:stretch>
              <a:fillRect/>
            </a:stretch>
          </p:blipFill>
          <p:spPr bwMode="auto">
            <a:xfrm>
              <a:off x="5668963" y="4181484"/>
              <a:ext cx="400050" cy="533400"/>
            </a:xfrm>
            <a:prstGeom prst="rect">
              <a:avLst/>
            </a:prstGeom>
            <a:noFill/>
            <a:ln w="9525">
              <a:noFill/>
              <a:miter lim="800000"/>
              <a:headEnd/>
              <a:tailEnd/>
            </a:ln>
          </p:spPr>
        </p:pic>
        <p:pic>
          <p:nvPicPr>
            <p:cNvPr id="64642" name="Picture 505"/>
            <p:cNvPicPr>
              <a:picLocks noChangeAspect="1" noChangeArrowheads="1"/>
            </p:cNvPicPr>
            <p:nvPr/>
          </p:nvPicPr>
          <p:blipFill>
            <a:blip r:embed="rId8"/>
            <a:srcRect l="56250" t="18988" r="35417"/>
            <a:stretch>
              <a:fillRect/>
            </a:stretch>
          </p:blipFill>
          <p:spPr bwMode="auto">
            <a:xfrm>
              <a:off x="6694488" y="4252922"/>
              <a:ext cx="400050" cy="533400"/>
            </a:xfrm>
            <a:prstGeom prst="rect">
              <a:avLst/>
            </a:prstGeom>
            <a:noFill/>
            <a:ln w="9525">
              <a:noFill/>
              <a:miter lim="800000"/>
              <a:headEnd/>
              <a:tailEnd/>
            </a:ln>
          </p:spPr>
        </p:pic>
        <p:pic>
          <p:nvPicPr>
            <p:cNvPr id="64643" name="Picture 501"/>
            <p:cNvPicPr>
              <a:picLocks noChangeAspect="1" noChangeArrowheads="1"/>
            </p:cNvPicPr>
            <p:nvPr/>
          </p:nvPicPr>
          <p:blipFill>
            <a:blip r:embed="rId10"/>
            <a:srcRect/>
            <a:stretch>
              <a:fillRect/>
            </a:stretch>
          </p:blipFill>
          <p:spPr bwMode="auto">
            <a:xfrm>
              <a:off x="2560625" y="4800613"/>
              <a:ext cx="296863" cy="485775"/>
            </a:xfrm>
            <a:prstGeom prst="rect">
              <a:avLst/>
            </a:prstGeom>
            <a:noFill/>
            <a:ln w="9525">
              <a:noFill/>
              <a:miter lim="800000"/>
              <a:headEnd/>
              <a:tailEnd/>
            </a:ln>
          </p:spPr>
        </p:pic>
        <p:pic>
          <p:nvPicPr>
            <p:cNvPr id="64644" name="Picture 503"/>
            <p:cNvPicPr>
              <a:picLocks noChangeAspect="1" noChangeArrowheads="1"/>
            </p:cNvPicPr>
            <p:nvPr/>
          </p:nvPicPr>
          <p:blipFill>
            <a:blip r:embed="rId8"/>
            <a:srcRect l="72917" t="18988" r="16666"/>
            <a:stretch>
              <a:fillRect/>
            </a:stretch>
          </p:blipFill>
          <p:spPr bwMode="auto">
            <a:xfrm>
              <a:off x="3494088" y="4752988"/>
              <a:ext cx="500062" cy="533400"/>
            </a:xfrm>
            <a:prstGeom prst="rect">
              <a:avLst/>
            </a:prstGeom>
            <a:noFill/>
            <a:ln w="9525">
              <a:noFill/>
              <a:miter lim="800000"/>
              <a:headEnd/>
              <a:tailEnd/>
            </a:ln>
          </p:spPr>
        </p:pic>
        <p:pic>
          <p:nvPicPr>
            <p:cNvPr id="64645" name="Picture 500"/>
            <p:cNvPicPr>
              <a:picLocks noChangeAspect="1" noChangeArrowheads="1"/>
            </p:cNvPicPr>
            <p:nvPr/>
          </p:nvPicPr>
          <p:blipFill>
            <a:blip r:embed="rId11"/>
            <a:srcRect/>
            <a:stretch>
              <a:fillRect/>
            </a:stretch>
          </p:blipFill>
          <p:spPr bwMode="auto">
            <a:xfrm>
              <a:off x="4633913" y="4829175"/>
              <a:ext cx="304800" cy="447675"/>
            </a:xfrm>
            <a:prstGeom prst="rect">
              <a:avLst/>
            </a:prstGeom>
            <a:noFill/>
            <a:ln w="9525">
              <a:noFill/>
              <a:miter lim="800000"/>
              <a:headEnd/>
              <a:tailEnd/>
            </a:ln>
          </p:spPr>
        </p:pic>
        <p:pic>
          <p:nvPicPr>
            <p:cNvPr id="64646" name="Picture 498"/>
            <p:cNvPicPr>
              <a:picLocks noChangeAspect="1" noChangeArrowheads="1"/>
            </p:cNvPicPr>
            <p:nvPr/>
          </p:nvPicPr>
          <p:blipFill>
            <a:blip r:embed="rId12"/>
            <a:srcRect l="26666"/>
            <a:stretch>
              <a:fillRect/>
            </a:stretch>
          </p:blipFill>
          <p:spPr bwMode="auto">
            <a:xfrm>
              <a:off x="5783263" y="4829175"/>
              <a:ext cx="250825" cy="457200"/>
            </a:xfrm>
            <a:prstGeom prst="rect">
              <a:avLst/>
            </a:prstGeom>
            <a:noFill/>
            <a:ln w="9525">
              <a:noFill/>
              <a:miter lim="800000"/>
              <a:headEnd/>
              <a:tailEnd/>
            </a:ln>
          </p:spPr>
        </p:pic>
        <p:sp>
          <p:nvSpPr>
            <p:cNvPr id="64647" name="Line 499"/>
            <p:cNvSpPr>
              <a:spLocks noChangeShapeType="1"/>
            </p:cNvSpPr>
            <p:nvPr/>
          </p:nvSpPr>
          <p:spPr bwMode="auto">
            <a:xfrm flipV="1">
              <a:off x="5776913" y="4824413"/>
              <a:ext cx="1587" cy="228600"/>
            </a:xfrm>
            <a:prstGeom prst="line">
              <a:avLst/>
            </a:prstGeom>
            <a:noFill/>
            <a:ln w="19050">
              <a:solidFill>
                <a:srgbClr val="000000"/>
              </a:solidFill>
              <a:round/>
              <a:headEnd/>
              <a:tailEnd/>
            </a:ln>
          </p:spPr>
          <p:txBody>
            <a:bodyPr/>
            <a:lstStyle/>
            <a:p>
              <a:endParaRPr lang="zh-TW" altLang="en-US"/>
            </a:p>
          </p:txBody>
        </p:sp>
        <p:pic>
          <p:nvPicPr>
            <p:cNvPr id="64648" name="Picture 497"/>
            <p:cNvPicPr>
              <a:picLocks noChangeAspect="1" noChangeArrowheads="1"/>
            </p:cNvPicPr>
            <p:nvPr/>
          </p:nvPicPr>
          <p:blipFill>
            <a:blip r:embed="rId8"/>
            <a:srcRect l="93750" t="34177"/>
            <a:stretch>
              <a:fillRect/>
            </a:stretch>
          </p:blipFill>
          <p:spPr bwMode="auto">
            <a:xfrm>
              <a:off x="6729430" y="4829175"/>
              <a:ext cx="342900" cy="495300"/>
            </a:xfrm>
            <a:prstGeom prst="rect">
              <a:avLst/>
            </a:prstGeom>
            <a:noFill/>
            <a:ln w="9525">
              <a:noFill/>
              <a:miter lim="800000"/>
              <a:headEnd/>
              <a:tailEnd/>
            </a:ln>
          </p:spPr>
        </p:pic>
        <p:pic>
          <p:nvPicPr>
            <p:cNvPr id="64649" name="Picture 517"/>
            <p:cNvPicPr>
              <a:picLocks noChangeAspect="1" noChangeArrowheads="1"/>
            </p:cNvPicPr>
            <p:nvPr/>
          </p:nvPicPr>
          <p:blipFill>
            <a:blip r:embed="rId4"/>
            <a:srcRect l="49910" t="25999" r="41411" b="13000"/>
            <a:stretch>
              <a:fillRect/>
            </a:stretch>
          </p:blipFill>
          <p:spPr bwMode="auto">
            <a:xfrm>
              <a:off x="3543296" y="3133727"/>
              <a:ext cx="457200" cy="581025"/>
            </a:xfrm>
            <a:prstGeom prst="rect">
              <a:avLst/>
            </a:prstGeom>
            <a:noFill/>
            <a:ln w="9525">
              <a:noFill/>
              <a:miter lim="800000"/>
              <a:headEnd/>
              <a:tailEnd/>
            </a:ln>
          </p:spPr>
        </p:pic>
      </p:grpSp>
      <p:graphicFrame>
        <p:nvGraphicFramePr>
          <p:cNvPr id="167899" name="Group 987"/>
          <p:cNvGraphicFramePr>
            <a:graphicFrameLocks noGrp="1"/>
          </p:cNvGraphicFramePr>
          <p:nvPr>
            <p:extLst>
              <p:ext uri="{D42A27DB-BD31-4B8C-83A1-F6EECF244321}">
                <p14:modId xmlns:p14="http://schemas.microsoft.com/office/powerpoint/2010/main" val="2840525313"/>
              </p:ext>
            </p:extLst>
          </p:nvPr>
        </p:nvGraphicFramePr>
        <p:xfrm>
          <a:off x="2804269" y="2071688"/>
          <a:ext cx="5270500" cy="3775710"/>
        </p:xfrm>
        <a:graphic>
          <a:graphicData uri="http://schemas.openxmlformats.org/drawingml/2006/table">
            <a:tbl>
              <a:tblPr/>
              <a:tblGrid>
                <a:gridCol w="527050">
                  <a:extLst>
                    <a:ext uri="{9D8B030D-6E8A-4147-A177-3AD203B41FA5}">
                      <a16:colId xmlns:a16="http://schemas.microsoft.com/office/drawing/2014/main" val="20000"/>
                    </a:ext>
                  </a:extLst>
                </a:gridCol>
                <a:gridCol w="527050">
                  <a:extLst>
                    <a:ext uri="{9D8B030D-6E8A-4147-A177-3AD203B41FA5}">
                      <a16:colId xmlns:a16="http://schemas.microsoft.com/office/drawing/2014/main" val="20001"/>
                    </a:ext>
                  </a:extLst>
                </a:gridCol>
                <a:gridCol w="527050">
                  <a:extLst>
                    <a:ext uri="{9D8B030D-6E8A-4147-A177-3AD203B41FA5}">
                      <a16:colId xmlns:a16="http://schemas.microsoft.com/office/drawing/2014/main" val="20002"/>
                    </a:ext>
                  </a:extLst>
                </a:gridCol>
                <a:gridCol w="527050">
                  <a:extLst>
                    <a:ext uri="{9D8B030D-6E8A-4147-A177-3AD203B41FA5}">
                      <a16:colId xmlns:a16="http://schemas.microsoft.com/office/drawing/2014/main" val="20003"/>
                    </a:ext>
                  </a:extLst>
                </a:gridCol>
                <a:gridCol w="527050">
                  <a:extLst>
                    <a:ext uri="{9D8B030D-6E8A-4147-A177-3AD203B41FA5}">
                      <a16:colId xmlns:a16="http://schemas.microsoft.com/office/drawing/2014/main" val="20004"/>
                    </a:ext>
                  </a:extLst>
                </a:gridCol>
                <a:gridCol w="527050">
                  <a:extLst>
                    <a:ext uri="{9D8B030D-6E8A-4147-A177-3AD203B41FA5}">
                      <a16:colId xmlns:a16="http://schemas.microsoft.com/office/drawing/2014/main" val="20005"/>
                    </a:ext>
                  </a:extLst>
                </a:gridCol>
                <a:gridCol w="527050">
                  <a:extLst>
                    <a:ext uri="{9D8B030D-6E8A-4147-A177-3AD203B41FA5}">
                      <a16:colId xmlns:a16="http://schemas.microsoft.com/office/drawing/2014/main" val="20006"/>
                    </a:ext>
                  </a:extLst>
                </a:gridCol>
                <a:gridCol w="527050">
                  <a:extLst>
                    <a:ext uri="{9D8B030D-6E8A-4147-A177-3AD203B41FA5}">
                      <a16:colId xmlns:a16="http://schemas.microsoft.com/office/drawing/2014/main" val="20007"/>
                    </a:ext>
                  </a:extLst>
                </a:gridCol>
                <a:gridCol w="527050">
                  <a:extLst>
                    <a:ext uri="{9D8B030D-6E8A-4147-A177-3AD203B41FA5}">
                      <a16:colId xmlns:a16="http://schemas.microsoft.com/office/drawing/2014/main" val="20008"/>
                    </a:ext>
                  </a:extLst>
                </a:gridCol>
                <a:gridCol w="527050">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dirty="0">
                          <a:ln>
                            <a:noFill/>
                          </a:ln>
                          <a:solidFill>
                            <a:srgbClr val="000000"/>
                          </a:solidFill>
                          <a:effectLst/>
                          <a:latin typeface="標楷體" pitchFamily="65" charset="-120"/>
                          <a:ea typeface="標楷體" pitchFamily="65" charset="-120"/>
                          <a:cs typeface="Times New Roman" pitchFamily="18" charset="0"/>
                        </a:rPr>
                        <a:t>字母</a:t>
                      </a:r>
                      <a:endParaRPr kumimoji="1" lang="zh-TW" altLang="en-US" sz="1800" b="0" i="0" u="none" strike="noStrike" cap="none" normalizeH="0" baseline="0" dirty="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符號</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dirty="0">
                          <a:ln>
                            <a:noFill/>
                          </a:ln>
                          <a:solidFill>
                            <a:srgbClr val="000000"/>
                          </a:solidFill>
                          <a:effectLst/>
                          <a:latin typeface="標楷體" pitchFamily="65" charset="-120"/>
                          <a:ea typeface="標楷體" pitchFamily="65" charset="-120"/>
                          <a:cs typeface="Times New Roman" pitchFamily="18" charset="0"/>
                        </a:rPr>
                        <a:t>字母</a:t>
                      </a:r>
                      <a:endParaRPr kumimoji="1" lang="zh-TW" altLang="en-US" sz="1800" b="0" i="0" u="none" strike="noStrike" cap="none" normalizeH="0" baseline="0" dirty="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符號</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字母</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符號</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字母</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符號</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字母</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a:ln>
                            <a:noFill/>
                          </a:ln>
                          <a:solidFill>
                            <a:srgbClr val="000000"/>
                          </a:solidFill>
                          <a:effectLst/>
                          <a:latin typeface="標楷體" pitchFamily="65" charset="-120"/>
                          <a:ea typeface="標楷體" pitchFamily="65" charset="-120"/>
                          <a:cs typeface="Times New Roman" pitchFamily="18" charset="0"/>
                        </a:rPr>
                        <a:t>符號</a:t>
                      </a:r>
                      <a:endParaRPr kumimoji="1" lang="zh-TW" altLang="en-US" sz="1800" b="0" i="0" u="none" strike="noStrike" cap="none" normalizeH="0" baseline="0">
                        <a:ln>
                          <a:noFill/>
                        </a:ln>
                        <a:solidFill>
                          <a:schemeClr val="tx1"/>
                        </a:solidFill>
                        <a:effectLst/>
                        <a:latin typeface="Arial" charset="0"/>
                        <a:ea typeface="標楷體" pitchFamily="65" charset="-12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A</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新細明體" pitchFamily="18" charset="-120"/>
                          <a:cs typeface="Times New Roman" pitchFamily="18" charset="0"/>
                        </a:rPr>
                        <a:t>B</a:t>
                      </a:r>
                      <a:endParaRPr kumimoji="1" lang="en-US" altLang="zh-TW" sz="1800" b="0" i="0" u="none" strike="noStrike" cap="none" normalizeH="0" baseline="0" dirty="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dirty="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C</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D</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E</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F</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新細明體" pitchFamily="18" charset="-120"/>
                          <a:cs typeface="Times New Roman" pitchFamily="18" charset="0"/>
                        </a:rPr>
                        <a:t>G</a:t>
                      </a:r>
                      <a:endParaRPr kumimoji="1" lang="en-US" altLang="zh-TW" sz="1800" b="0" i="0" u="none" strike="noStrike" cap="none" normalizeH="0" baseline="0" dirty="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H</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I</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J</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K</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新細明體" pitchFamily="18" charset="-120"/>
                          <a:cs typeface="Times New Roman" pitchFamily="18" charset="0"/>
                        </a:rPr>
                        <a:t>L</a:t>
                      </a:r>
                      <a:endParaRPr kumimoji="1" lang="en-US" altLang="zh-TW" sz="1800" b="0" i="0" u="none" strike="noStrike" cap="none" normalizeH="0" baseline="0" dirty="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M</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N</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O</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P</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新細明體" pitchFamily="18" charset="-120"/>
                          <a:cs typeface="Times New Roman" pitchFamily="18" charset="0"/>
                        </a:rPr>
                        <a:t>Q</a:t>
                      </a:r>
                      <a:endParaRPr kumimoji="1" lang="en-US" altLang="zh-TW" sz="1800" b="0" i="0" u="none" strike="noStrike" cap="none" normalizeH="0" baseline="0" dirty="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R</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S</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T</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U</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dirty="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新細明體" pitchFamily="18" charset="-120"/>
                          <a:cs typeface="Times New Roman" pitchFamily="18" charset="0"/>
                        </a:rPr>
                        <a:t>V</a:t>
                      </a:r>
                      <a:endParaRPr kumimoji="1" lang="en-US" altLang="zh-TW" sz="1800" b="0" i="0" u="none" strike="noStrike" cap="none" normalizeH="0" baseline="0" dirty="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W</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X</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Y</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2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0000"/>
                          </a:solidFill>
                          <a:effectLst/>
                          <a:latin typeface="Times New Roman" pitchFamily="18" charset="0"/>
                          <a:ea typeface="新細明體" pitchFamily="18" charset="-120"/>
                          <a:cs typeface="Times New Roman" pitchFamily="18" charset="0"/>
                        </a:rPr>
                        <a:t>Z</a:t>
                      </a:r>
                      <a:endParaRPr kumimoji="1" lang="en-US" altLang="zh-TW"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dirty="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8">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TW" altLang="zh-TW" sz="2800" b="0" i="0" u="none" strike="noStrike" cap="none" normalizeH="0" baseline="0" dirty="0">
                        <a:ln>
                          <a:noFill/>
                        </a:ln>
                        <a:solidFill>
                          <a:schemeClr val="tx1"/>
                        </a:solidFill>
                        <a:effectLst/>
                        <a:latin typeface="Tahoma" pitchFamily="34" charset="0"/>
                        <a:ea typeface="新細明體" pitchFamily="18"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TW" altLang="en-US"/>
              <a:t>數位加密 </a:t>
            </a:r>
          </a:p>
        </p:txBody>
      </p:sp>
      <p:sp>
        <p:nvSpPr>
          <p:cNvPr id="105475" name="Rectangle 3"/>
          <p:cNvSpPr>
            <a:spLocks noGrp="1" noChangeArrowheads="1"/>
          </p:cNvSpPr>
          <p:nvPr>
            <p:ph idx="1"/>
          </p:nvPr>
        </p:nvSpPr>
        <p:spPr/>
        <p:txBody>
          <a:bodyPr/>
          <a:lstStyle/>
          <a:p>
            <a:r>
              <a:rPr lang="en-US" altLang="zh-TW" dirty="0"/>
              <a:t>1970</a:t>
            </a:r>
            <a:r>
              <a:rPr lang="zh-TW" altLang="en-US" dirty="0"/>
              <a:t>年代</a:t>
            </a:r>
          </a:p>
          <a:p>
            <a:pPr lvl="1"/>
            <a:r>
              <a:rPr lang="zh-TW" altLang="en-US" dirty="0"/>
              <a:t>資料加密標準</a:t>
            </a:r>
            <a:r>
              <a:rPr lang="en-US" altLang="zh-TW" dirty="0"/>
              <a:t>(Data Encryption Standard</a:t>
            </a:r>
            <a:r>
              <a:rPr lang="zh-TW" altLang="en-US" dirty="0"/>
              <a:t>，</a:t>
            </a:r>
            <a:r>
              <a:rPr lang="en-US" altLang="zh-TW" dirty="0"/>
              <a:t>DES) </a:t>
            </a:r>
          </a:p>
          <a:p>
            <a:pPr lvl="1"/>
            <a:r>
              <a:rPr lang="zh-TW" altLang="en-US" dirty="0"/>
              <a:t>公開金鑰密碼系統</a:t>
            </a:r>
            <a:r>
              <a:rPr lang="en-US" altLang="zh-TW" dirty="0"/>
              <a:t>(Public-key Cryptosystem)</a:t>
            </a:r>
          </a:p>
          <a:p>
            <a:pPr lvl="2"/>
            <a:r>
              <a:rPr lang="en-US" altLang="zh-TW" dirty="0"/>
              <a:t>RSA</a:t>
            </a:r>
            <a:r>
              <a:rPr lang="zh-TW" altLang="en-US" dirty="0"/>
              <a:t>公開金鑰密碼系統 </a:t>
            </a:r>
          </a:p>
          <a:p>
            <a:r>
              <a:rPr lang="zh-TW" altLang="en-US" dirty="0"/>
              <a:t>二十一世紀 </a:t>
            </a:r>
          </a:p>
          <a:p>
            <a:pPr lvl="1"/>
            <a:r>
              <a:rPr lang="zh-TW" altLang="en-US" dirty="0"/>
              <a:t>新密碼加密標準 </a:t>
            </a:r>
            <a:r>
              <a:rPr lang="en-US" altLang="zh-TW" dirty="0"/>
              <a:t>(Advance Encryption Standard</a:t>
            </a:r>
            <a:r>
              <a:rPr lang="zh-TW" altLang="en-US" dirty="0"/>
              <a:t>，</a:t>
            </a:r>
            <a:r>
              <a:rPr lang="en-US" altLang="zh-TW" dirty="0"/>
              <a:t>AES)</a:t>
            </a:r>
          </a:p>
          <a:p>
            <a:r>
              <a:rPr lang="zh-TW" altLang="en-US" dirty="0"/>
              <a:t>未來發展 </a:t>
            </a:r>
          </a:p>
          <a:p>
            <a:pPr lvl="1"/>
            <a:r>
              <a:rPr lang="en-US" altLang="zh-TW" dirty="0"/>
              <a:t>Quantum Computer(</a:t>
            </a:r>
            <a:r>
              <a:rPr lang="zh-TW" altLang="en-US" dirty="0"/>
              <a:t>量子電腦</a:t>
            </a:r>
            <a:r>
              <a:rPr lang="en-US" altLang="zh-TW" dirty="0"/>
              <a:t>)</a:t>
            </a:r>
            <a:r>
              <a:rPr lang="zh-TW" altLang="en-US" dirty="0"/>
              <a:t>將能快速求算解密   </a:t>
            </a:r>
          </a:p>
          <a:p>
            <a:endParaRPr lang="en-US" altLang="zh-TW" dirty="0"/>
          </a:p>
        </p:txBody>
      </p:sp>
      <p:sp>
        <p:nvSpPr>
          <p:cNvPr id="5" name="投影片編號版面配置區 4"/>
          <p:cNvSpPr>
            <a:spLocks noGrp="1"/>
          </p:cNvSpPr>
          <p:nvPr>
            <p:ph type="sldNum" sz="quarter" idx="12"/>
          </p:nvPr>
        </p:nvSpPr>
        <p:spPr/>
        <p:txBody>
          <a:bodyPr/>
          <a:lstStyle/>
          <a:p>
            <a:fld id="{01AFEBAC-959F-4139-810D-BC945B5BC98B}" type="slidenum">
              <a:rPr lang="en-US" altLang="zh-TW"/>
              <a:pPr/>
              <a:t>43</a:t>
            </a:fld>
            <a:endParaRPr lang="en-US" altLang="zh-TW"/>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t>Comparison of Three Popular Symmetric Encryption Algorithms</a:t>
            </a:r>
          </a:p>
        </p:txBody>
      </p:sp>
      <p:pic>
        <p:nvPicPr>
          <p:cNvPr id="8" name="圖片 7">
            <a:extLst>
              <a:ext uri="{FF2B5EF4-FFF2-40B4-BE49-F238E27FC236}">
                <a16:creationId xmlns:a16="http://schemas.microsoft.com/office/drawing/2014/main" id="{3C9878D3-F002-4AA4-AE7D-9FF7F54C3C96}"/>
              </a:ext>
            </a:extLst>
          </p:cNvPr>
          <p:cNvPicPr>
            <a:picLocks noChangeAspect="1"/>
          </p:cNvPicPr>
          <p:nvPr/>
        </p:nvPicPr>
        <p:blipFill>
          <a:blip r:embed="rId3"/>
          <a:stretch>
            <a:fillRect/>
          </a:stretch>
        </p:blipFill>
        <p:spPr>
          <a:xfrm>
            <a:off x="0" y="2275587"/>
            <a:ext cx="12192000" cy="3025621"/>
          </a:xfrm>
          <a:prstGeom prst="rect">
            <a:avLst/>
          </a:prstGeom>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6F34A232-FFD9-4E59-B380-B5DF774621D8}"/>
              </a:ext>
            </a:extLst>
          </p:cNvPr>
          <p:cNvSpPr>
            <a:spLocks noGrp="1"/>
          </p:cNvSpPr>
          <p:nvPr>
            <p:ph type="title"/>
          </p:nvPr>
        </p:nvSpPr>
        <p:spPr/>
        <p:txBody>
          <a:bodyPr/>
          <a:lstStyle/>
          <a:p>
            <a:r>
              <a:rPr lang="en-US" altLang="zh-TW" dirty="0"/>
              <a:t>Data Encryption Standard (DES)</a:t>
            </a:r>
            <a:endParaRPr lang="zh-TW" altLang="en-US" dirty="0"/>
          </a:p>
        </p:txBody>
      </p:sp>
      <mc:AlternateContent xmlns:mc="http://schemas.openxmlformats.org/markup-compatibility/2006" xmlns:a14="http://schemas.microsoft.com/office/drawing/2010/main">
        <mc:Choice Requires="a14">
          <p:sp>
            <p:nvSpPr>
              <p:cNvPr id="17" name="內容版面配置區 16">
                <a:extLst>
                  <a:ext uri="{FF2B5EF4-FFF2-40B4-BE49-F238E27FC236}">
                    <a16:creationId xmlns:a16="http://schemas.microsoft.com/office/drawing/2014/main" id="{2F4C9E6A-7202-4BCB-A703-816F5CE351CB}"/>
                  </a:ext>
                </a:extLst>
              </p:cNvPr>
              <p:cNvSpPr>
                <a:spLocks noGrp="1"/>
              </p:cNvSpPr>
              <p:nvPr>
                <p:ph idx="1"/>
              </p:nvPr>
            </p:nvSpPr>
            <p:spPr/>
            <p:txBody>
              <a:bodyPr>
                <a:normAutofit lnSpcReduction="10000"/>
              </a:bodyPr>
              <a:lstStyle/>
              <a:p>
                <a:pPr lvl="0"/>
                <a:r>
                  <a:rPr lang="en-US" altLang="zh-TW" dirty="0"/>
                  <a:t>Until recently was the most widely used encryption scheme</a:t>
                </a:r>
              </a:p>
              <a:p>
                <a:pPr lvl="1"/>
                <a:r>
                  <a:rPr lang="en-US" altLang="zh-TW" dirty="0"/>
                  <a:t>FIPS PUB 46 (Data Encryption Standard, January 1977) </a:t>
                </a:r>
                <a:r>
                  <a:rPr lang="zh-TW" altLang="en-US" dirty="0"/>
                  <a:t>美國國家標準</a:t>
                </a:r>
                <a:endParaRPr lang="en-US" altLang="zh-TW" dirty="0"/>
              </a:p>
              <a:p>
                <a:pPr lvl="1"/>
                <a:r>
                  <a:rPr lang="en-US" altLang="zh-TW" dirty="0"/>
                  <a:t>Referred to as the Data Encryption Algorithm (DEA)</a:t>
                </a:r>
              </a:p>
              <a:p>
                <a:pPr lvl="1"/>
                <a:r>
                  <a:rPr lang="en-US" altLang="zh-TW" dirty="0"/>
                  <a:t>Uses </a:t>
                </a:r>
                <a:r>
                  <a:rPr lang="en-US" altLang="zh-TW" b="1" dirty="0"/>
                  <a:t>64 bit plaintext block </a:t>
                </a:r>
                <a:r>
                  <a:rPr lang="en-US" altLang="zh-TW" dirty="0"/>
                  <a:t>and </a:t>
                </a:r>
                <a:r>
                  <a:rPr lang="en-US" altLang="zh-TW" b="1" dirty="0"/>
                  <a:t>56 bit key </a:t>
                </a:r>
                <a:r>
                  <a:rPr lang="en-US" altLang="zh-TW" dirty="0"/>
                  <a:t>to produce a </a:t>
                </a:r>
                <a:r>
                  <a:rPr lang="en-US" altLang="zh-TW" b="1" dirty="0"/>
                  <a:t>64 bit ciphertext block</a:t>
                </a:r>
              </a:p>
              <a:p>
                <a:pPr lvl="0"/>
                <a:r>
                  <a:rPr lang="en-US" altLang="zh-TW" dirty="0"/>
                  <a:t>Strength concerns:</a:t>
                </a:r>
              </a:p>
              <a:p>
                <a:pPr lvl="1"/>
                <a:r>
                  <a:rPr lang="en-US" altLang="zh-TW" dirty="0"/>
                  <a:t>Concerns about the algorithm itself</a:t>
                </a:r>
              </a:p>
              <a:p>
                <a:pPr lvl="2"/>
                <a:r>
                  <a:rPr lang="en-US" altLang="zh-TW" dirty="0"/>
                  <a:t>DES is the most studied encryption algorithm in existence </a:t>
                </a:r>
                <a:r>
                  <a:rPr lang="zh-TW" altLang="en-US" dirty="0"/>
                  <a:t>研究透徹</a:t>
                </a:r>
                <a:endParaRPr lang="en-US" altLang="zh-TW" dirty="0"/>
              </a:p>
              <a:p>
                <a:pPr lvl="1"/>
                <a:r>
                  <a:rPr lang="en-US" altLang="zh-TW" dirty="0"/>
                  <a:t>Concerns about the use of a 56-bit key </a:t>
                </a:r>
                <a:r>
                  <a:rPr lang="zh-TW" altLang="en-US" dirty="0"/>
                  <a:t>金鑰不夠長</a:t>
                </a:r>
                <a:endParaRPr lang="en-US" altLang="zh-TW" dirty="0"/>
              </a:p>
              <a:p>
                <a:pPr lvl="2"/>
                <a:r>
                  <a:rPr lang="en-US" altLang="zh-TW" dirty="0"/>
                  <a:t>The speed of commercial off-the-shelf processors makes this key length woefully inadequate</a:t>
                </a:r>
              </a:p>
              <a:p>
                <a:pPr lvl="2"/>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56</m:t>
                        </m:r>
                      </m:sup>
                    </m:sSup>
                    <m:r>
                      <a:rPr lang="en-US" altLang="zh-TW" i="1">
                        <a:latin typeface="Cambria Math" panose="02040503050406030204" pitchFamily="18" charset="0"/>
                      </a:rPr>
                      <m:t>=72</m:t>
                    </m:r>
                    <m:r>
                      <a:rPr lang="en-US" altLang="zh-TW" b="0" i="1" smtClean="0">
                        <a:latin typeface="Cambria Math" panose="02040503050406030204" pitchFamily="18" charset="0"/>
                      </a:rPr>
                      <m:t>,</m:t>
                    </m:r>
                    <m:r>
                      <a:rPr lang="en-US" altLang="zh-TW" i="1">
                        <a:latin typeface="Cambria Math" panose="02040503050406030204" pitchFamily="18" charset="0"/>
                      </a:rPr>
                      <m:t>057</m:t>
                    </m:r>
                    <m:r>
                      <a:rPr lang="en-US" altLang="zh-TW" b="0" i="1" smtClean="0">
                        <a:latin typeface="Cambria Math" panose="02040503050406030204" pitchFamily="18" charset="0"/>
                      </a:rPr>
                      <m:t>,</m:t>
                    </m:r>
                    <m:r>
                      <a:rPr lang="en-US" altLang="zh-TW" i="1">
                        <a:latin typeface="Cambria Math" panose="02040503050406030204" pitchFamily="18" charset="0"/>
                      </a:rPr>
                      <m:t>594</m:t>
                    </m:r>
                    <m:r>
                      <a:rPr lang="en-US" altLang="zh-TW" b="0" i="1" smtClean="0">
                        <a:latin typeface="Cambria Math" panose="02040503050406030204" pitchFamily="18" charset="0"/>
                      </a:rPr>
                      <m:t>,</m:t>
                    </m:r>
                    <m:r>
                      <a:rPr lang="en-US" altLang="zh-TW" i="1">
                        <a:latin typeface="Cambria Math" panose="02040503050406030204" pitchFamily="18" charset="0"/>
                      </a:rPr>
                      <m:t>037</m:t>
                    </m:r>
                    <m:r>
                      <a:rPr lang="en-US" altLang="zh-TW" b="0" i="1" smtClean="0">
                        <a:latin typeface="Cambria Math" panose="02040503050406030204" pitchFamily="18" charset="0"/>
                      </a:rPr>
                      <m:t>,</m:t>
                    </m:r>
                    <m:r>
                      <a:rPr lang="en-US" altLang="zh-TW" i="1">
                        <a:latin typeface="Cambria Math" panose="02040503050406030204" pitchFamily="18" charset="0"/>
                      </a:rPr>
                      <m:t>927</m:t>
                    </m:r>
                    <m:r>
                      <a:rPr lang="en-US" altLang="zh-TW" b="0" i="1" smtClean="0">
                        <a:latin typeface="Cambria Math" panose="02040503050406030204" pitchFamily="18" charset="0"/>
                      </a:rPr>
                      <m:t>,</m:t>
                    </m:r>
                    <m:r>
                      <a:rPr lang="en-US" altLang="zh-TW" i="1">
                        <a:latin typeface="Cambria Math" panose="02040503050406030204" pitchFamily="18" charset="0"/>
                      </a:rPr>
                      <m:t>936</m:t>
                    </m:r>
                  </m:oMath>
                </a14:m>
                <a:endParaRPr lang="en-US" altLang="zh-TW" dirty="0"/>
              </a:p>
              <a:p>
                <a:endParaRPr lang="zh-TW" altLang="en-US" dirty="0"/>
              </a:p>
            </p:txBody>
          </p:sp>
        </mc:Choice>
        <mc:Fallback xmlns="">
          <p:sp>
            <p:nvSpPr>
              <p:cNvPr id="17" name="內容版面配置區 16">
                <a:extLst>
                  <a:ext uri="{FF2B5EF4-FFF2-40B4-BE49-F238E27FC236}">
                    <a16:creationId xmlns:a16="http://schemas.microsoft.com/office/drawing/2014/main" id="{2F4C9E6A-7202-4BCB-A703-816F5CE351CB}"/>
                  </a:ext>
                </a:extLst>
              </p:cNvPr>
              <p:cNvSpPr>
                <a:spLocks noGrp="1" noRot="1" noChangeAspect="1" noMove="1" noResize="1" noEditPoints="1" noAdjustHandles="1" noChangeArrowheads="1" noChangeShapeType="1" noTextEdit="1"/>
              </p:cNvSpPr>
              <p:nvPr>
                <p:ph idx="1"/>
              </p:nvPr>
            </p:nvSpPr>
            <p:spPr>
              <a:blipFill>
                <a:blip r:embed="rId3"/>
                <a:stretch>
                  <a:fillRect l="-928" t="-3081"/>
                </a:stretch>
              </a:blipFill>
            </p:spPr>
            <p:txBody>
              <a:bodyPr/>
              <a:lstStyle/>
              <a:p>
                <a:r>
                  <a:rPr lang="zh-TW"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12EAA-F8BC-4D67-9116-388B691D3DA7}"/>
              </a:ext>
            </a:extLst>
          </p:cNvPr>
          <p:cNvSpPr>
            <a:spLocks noGrp="1"/>
          </p:cNvSpPr>
          <p:nvPr>
            <p:ph type="title"/>
          </p:nvPr>
        </p:nvSpPr>
        <p:spPr/>
        <p:txBody>
          <a:bodyPr/>
          <a:lstStyle/>
          <a:p>
            <a:r>
              <a:rPr lang="en-US" altLang="zh-TW" dirty="0"/>
              <a:t>Average Time Required for Exhaustive Key Search </a:t>
            </a:r>
            <a:r>
              <a:rPr lang="zh-TW" altLang="en-US" dirty="0"/>
              <a:t>暴力破解所需時間</a:t>
            </a:r>
          </a:p>
        </p:txBody>
      </p:sp>
      <p:pic>
        <p:nvPicPr>
          <p:cNvPr id="11" name="圖片 10">
            <a:extLst>
              <a:ext uri="{FF2B5EF4-FFF2-40B4-BE49-F238E27FC236}">
                <a16:creationId xmlns:a16="http://schemas.microsoft.com/office/drawing/2014/main" id="{7C62EB72-F8A1-47EF-BB0F-7BB81B01D13F}"/>
              </a:ext>
            </a:extLst>
          </p:cNvPr>
          <p:cNvPicPr>
            <a:picLocks noChangeAspect="1"/>
          </p:cNvPicPr>
          <p:nvPr/>
        </p:nvPicPr>
        <p:blipFill>
          <a:blip r:embed="rId3"/>
          <a:stretch>
            <a:fillRect/>
          </a:stretch>
        </p:blipFill>
        <p:spPr>
          <a:xfrm>
            <a:off x="0" y="2004266"/>
            <a:ext cx="12192000" cy="3368950"/>
          </a:xfrm>
          <a:prstGeom prst="rect">
            <a:avLst/>
          </a:prstGeom>
        </p:spPr>
      </p:pic>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933C47-1661-4615-9EED-F98B6156BD43}"/>
                  </a:ext>
                </a:extLst>
              </p:cNvPr>
              <p:cNvSpPr txBox="1"/>
              <p:nvPr/>
            </p:nvSpPr>
            <p:spPr>
              <a:xfrm>
                <a:off x="2063552" y="5445224"/>
                <a:ext cx="2035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1</m:t>
                      </m:r>
                      <m:r>
                        <a:rPr lang="zh-TW" altLang="en-US" b="0" i="1" smtClean="0">
                          <a:latin typeface="Cambria Math" panose="02040503050406030204" pitchFamily="18" charset="0"/>
                        </a:rPr>
                        <m:t>𝜇</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−6</m:t>
                          </m:r>
                        </m:sup>
                      </m:sSup>
                      <m:r>
                        <a:rPr lang="en-US" altLang="zh-TW" b="0" i="1" smtClean="0">
                          <a:latin typeface="Cambria Math" panose="02040503050406030204" pitchFamily="18" charset="0"/>
                        </a:rPr>
                        <m:t>𝑠𝑒𝑐𝑜𝑛𝑑𝑠</m:t>
                      </m:r>
                    </m:oMath>
                  </m:oMathPara>
                </a14:m>
                <a:endParaRPr lang="zh-TW" altLang="en-US" dirty="0"/>
              </a:p>
            </p:txBody>
          </p:sp>
        </mc:Choice>
        <mc:Fallback xmlns="">
          <p:sp>
            <p:nvSpPr>
              <p:cNvPr id="2" name="文字方塊 1">
                <a:extLst>
                  <a:ext uri="{FF2B5EF4-FFF2-40B4-BE49-F238E27FC236}">
                    <a16:creationId xmlns:a16="http://schemas.microsoft.com/office/drawing/2014/main" id="{74933C47-1661-4615-9EED-F98B6156BD43}"/>
                  </a:ext>
                </a:extLst>
              </p:cNvPr>
              <p:cNvSpPr txBox="1">
                <a:spLocks noRot="1" noChangeAspect="1" noMove="1" noResize="1" noEditPoints="1" noAdjustHandles="1" noChangeArrowheads="1" noChangeShapeType="1" noTextEdit="1"/>
              </p:cNvSpPr>
              <p:nvPr/>
            </p:nvSpPr>
            <p:spPr>
              <a:xfrm>
                <a:off x="2063552" y="5445224"/>
                <a:ext cx="2035622" cy="276999"/>
              </a:xfrm>
              <a:prstGeom prst="rect">
                <a:avLst/>
              </a:prstGeom>
              <a:blipFill>
                <a:blip r:embed="rId4"/>
                <a:stretch>
                  <a:fillRect l="-2402" t="-4348" r="-2703" b="-21739"/>
                </a:stretch>
              </a:blipFill>
            </p:spPr>
            <p:txBody>
              <a:bodyPr/>
              <a:lstStyle/>
              <a:p>
                <a:r>
                  <a:rPr lang="zh-TW" altLang="en-US">
                    <a:noFill/>
                  </a:rPr>
                  <a:t> </a:t>
                </a:r>
              </a:p>
            </p:txBody>
          </p:sp>
        </mc:Fallback>
      </mc:AlternateContent>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dirty="0"/>
              <a:t>Triple DES (3DES)</a:t>
            </a:r>
          </a:p>
        </p:txBody>
      </p:sp>
      <p:sp>
        <p:nvSpPr>
          <p:cNvPr id="234499" name="Rectangle 3"/>
          <p:cNvSpPr>
            <a:spLocks noGrp="1" noChangeArrowheads="1"/>
          </p:cNvSpPr>
          <p:nvPr>
            <p:ph idx="1"/>
          </p:nvPr>
        </p:nvSpPr>
        <p:spPr/>
        <p:txBody>
          <a:bodyPr/>
          <a:lstStyle/>
          <a:p>
            <a:r>
              <a:rPr lang="en-US" dirty="0"/>
              <a:t>Repeats basic DES algorithm three times using either two or three unique keys </a:t>
            </a:r>
            <a:r>
              <a:rPr lang="zh-TW" altLang="en-US" dirty="0"/>
              <a:t>重複 </a:t>
            </a:r>
            <a:r>
              <a:rPr lang="en-US" altLang="zh-TW" dirty="0"/>
              <a:t>DES </a:t>
            </a:r>
            <a:r>
              <a:rPr lang="zh-TW" altLang="en-US" dirty="0"/>
              <a:t>三遍，可以使用 </a:t>
            </a:r>
            <a:r>
              <a:rPr lang="en-US" altLang="zh-TW" dirty="0"/>
              <a:t>3 </a:t>
            </a:r>
            <a:r>
              <a:rPr lang="zh-TW" altLang="en-US" dirty="0"/>
              <a:t>副不同的金鑰</a:t>
            </a:r>
            <a:endParaRPr lang="en-US" dirty="0"/>
          </a:p>
          <a:p>
            <a:r>
              <a:rPr lang="en-US" dirty="0"/>
              <a:t>First standardized for use in financial applications in ANSI standard X9.17 in 1985</a:t>
            </a:r>
          </a:p>
          <a:p>
            <a:r>
              <a:rPr lang="en-US" dirty="0"/>
              <a:t>Attractions:</a:t>
            </a:r>
          </a:p>
          <a:p>
            <a:pPr lvl="1"/>
            <a:r>
              <a:rPr lang="en-US" dirty="0"/>
              <a:t>168-bit key length overcomes the vulnerability to brute-force attack of DES</a:t>
            </a:r>
          </a:p>
          <a:p>
            <a:pPr lvl="1"/>
            <a:r>
              <a:rPr lang="en-US" dirty="0"/>
              <a:t>Underlying encryption algorithm is the same as in DES</a:t>
            </a:r>
          </a:p>
          <a:p>
            <a:r>
              <a:rPr lang="en-US" dirty="0"/>
              <a:t>Drawbacks:</a:t>
            </a:r>
          </a:p>
          <a:p>
            <a:pPr lvl="1"/>
            <a:r>
              <a:rPr lang="en-US" dirty="0"/>
              <a:t>Algorithm is sluggish in software </a:t>
            </a:r>
            <a:r>
              <a:rPr lang="zh-TW" altLang="en-US" dirty="0"/>
              <a:t>遲緩</a:t>
            </a:r>
            <a:endParaRPr lang="en-US" dirty="0"/>
          </a:p>
          <a:p>
            <a:pPr lvl="1"/>
            <a:r>
              <a:rPr lang="en-US" dirty="0"/>
              <a:t>Uses a 64-bit block size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D058777C-CE43-4CC1-8D3D-67A1AC7B3F33}"/>
              </a:ext>
            </a:extLst>
          </p:cNvPr>
          <p:cNvSpPr>
            <a:spLocks noGrp="1"/>
          </p:cNvSpPr>
          <p:nvPr>
            <p:ph type="title"/>
          </p:nvPr>
        </p:nvSpPr>
        <p:spPr/>
        <p:txBody>
          <a:bodyPr/>
          <a:lstStyle/>
          <a:p>
            <a:r>
              <a:rPr lang="en-US" altLang="zh-TW" dirty="0"/>
              <a:t>Advanced Encryption Standard (AES)</a:t>
            </a:r>
            <a:endParaRPr lang="zh-TW" altLang="en-US" dirty="0"/>
          </a:p>
        </p:txBody>
      </p:sp>
      <p:sp>
        <p:nvSpPr>
          <p:cNvPr id="10" name="內容版面配置區 9">
            <a:extLst>
              <a:ext uri="{FF2B5EF4-FFF2-40B4-BE49-F238E27FC236}">
                <a16:creationId xmlns:a16="http://schemas.microsoft.com/office/drawing/2014/main" id="{AE9687EC-3A17-4CE1-9F2A-85E12C0114F7}"/>
              </a:ext>
            </a:extLst>
          </p:cNvPr>
          <p:cNvSpPr>
            <a:spLocks noGrp="1"/>
          </p:cNvSpPr>
          <p:nvPr>
            <p:ph idx="1"/>
          </p:nvPr>
        </p:nvSpPr>
        <p:spPr/>
        <p:txBody>
          <a:bodyPr>
            <a:normAutofit lnSpcReduction="10000"/>
          </a:bodyPr>
          <a:lstStyle/>
          <a:p>
            <a:pPr lvl="0"/>
            <a:r>
              <a:rPr lang="en-US" altLang="zh-TW" dirty="0"/>
              <a:t>Needed a replacement for 3DES</a:t>
            </a:r>
          </a:p>
          <a:p>
            <a:pPr lvl="1"/>
            <a:r>
              <a:rPr lang="en-US" altLang="zh-TW" dirty="0"/>
              <a:t>3DES was not reasonable for long term use</a:t>
            </a:r>
          </a:p>
          <a:p>
            <a:pPr lvl="0"/>
            <a:r>
              <a:rPr lang="en-US" altLang="zh-TW" dirty="0"/>
              <a:t>NIST called for proposals for a new AES in 1997 </a:t>
            </a:r>
            <a:r>
              <a:rPr lang="zh-TW" altLang="en-US" dirty="0"/>
              <a:t>公開徵選</a:t>
            </a:r>
            <a:endParaRPr lang="en-US" altLang="zh-TW" dirty="0"/>
          </a:p>
          <a:p>
            <a:pPr lvl="1"/>
            <a:r>
              <a:rPr lang="en-US" altLang="zh-TW" dirty="0"/>
              <a:t>Should have a security strength equal to or better than 3DES</a:t>
            </a:r>
          </a:p>
          <a:p>
            <a:pPr lvl="1"/>
            <a:r>
              <a:rPr lang="en-US" altLang="zh-TW" dirty="0"/>
              <a:t>Significantly improved efficiency</a:t>
            </a:r>
          </a:p>
          <a:p>
            <a:pPr lvl="1"/>
            <a:r>
              <a:rPr lang="en-US" altLang="zh-TW" dirty="0"/>
              <a:t>Symmetric block cipher</a:t>
            </a:r>
          </a:p>
          <a:p>
            <a:pPr lvl="1"/>
            <a:r>
              <a:rPr lang="en-US" altLang="zh-TW" dirty="0"/>
              <a:t>128 bit data </a:t>
            </a:r>
            <a:r>
              <a:rPr lang="zh-TW" altLang="en-US" dirty="0"/>
              <a:t>明文密文區塊將擴充為</a:t>
            </a:r>
            <a:r>
              <a:rPr lang="en-US" altLang="zh-TW" dirty="0"/>
              <a:t>128bit</a:t>
            </a:r>
          </a:p>
          <a:p>
            <a:pPr lvl="1"/>
            <a:r>
              <a:rPr lang="en-US" altLang="zh-TW" dirty="0"/>
              <a:t>128/192/256 bit keys </a:t>
            </a:r>
            <a:r>
              <a:rPr lang="zh-TW" altLang="en-US" dirty="0"/>
              <a:t>金鑰可彈性選擇 </a:t>
            </a:r>
            <a:r>
              <a:rPr lang="en-US" altLang="zh-TW" dirty="0"/>
              <a:t>128/192/256 </a:t>
            </a:r>
            <a:r>
              <a:rPr lang="zh-TW" altLang="en-US" dirty="0"/>
              <a:t>位元三種長度</a:t>
            </a:r>
            <a:endParaRPr lang="en-US" altLang="zh-TW" dirty="0"/>
          </a:p>
          <a:p>
            <a:pPr lvl="0"/>
            <a:r>
              <a:rPr lang="en-US" altLang="zh-TW" dirty="0"/>
              <a:t>Selected </a:t>
            </a:r>
            <a:r>
              <a:rPr lang="en-US" altLang="zh-TW" dirty="0" err="1"/>
              <a:t>Rijndael</a:t>
            </a:r>
            <a:r>
              <a:rPr lang="en-US" altLang="zh-TW" dirty="0"/>
              <a:t> in November 2001</a:t>
            </a:r>
          </a:p>
          <a:p>
            <a:pPr lvl="1"/>
            <a:r>
              <a:rPr lang="en-US" altLang="zh-TW" dirty="0"/>
              <a:t>Published as FIPS 197</a:t>
            </a:r>
          </a:p>
          <a:p>
            <a:r>
              <a:rPr lang="zh-TW" altLang="en-US" dirty="0"/>
              <a:t>希望加密後之密文可保護資料</a:t>
            </a:r>
            <a:r>
              <a:rPr lang="en-US" altLang="zh-TW" dirty="0"/>
              <a:t>100</a:t>
            </a:r>
            <a:r>
              <a:rPr lang="zh-TW" altLang="en-US" dirty="0"/>
              <a:t>年之安全性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Security Issues</a:t>
            </a:r>
          </a:p>
        </p:txBody>
      </p:sp>
      <p:sp>
        <p:nvSpPr>
          <p:cNvPr id="3" name="Content Placeholder 2"/>
          <p:cNvSpPr>
            <a:spLocks noGrp="1"/>
          </p:cNvSpPr>
          <p:nvPr>
            <p:ph idx="1"/>
          </p:nvPr>
        </p:nvSpPr>
        <p:spPr/>
        <p:txBody>
          <a:bodyPr/>
          <a:lstStyle/>
          <a:p>
            <a:r>
              <a:rPr lang="en-US" dirty="0"/>
              <a:t>Typically symmetric encryption is applied to a unit of data larger than a single 64-bit or 128-bit block </a:t>
            </a:r>
            <a:r>
              <a:rPr lang="zh-TW" altLang="en-US" dirty="0"/>
              <a:t>明文的長度不固定</a:t>
            </a:r>
            <a:endParaRPr lang="en-US" dirty="0"/>
          </a:p>
          <a:p>
            <a:r>
              <a:rPr lang="en-US" dirty="0"/>
              <a:t>Electronic codebook (</a:t>
            </a:r>
            <a:r>
              <a:rPr lang="en-US" b="1" dirty="0"/>
              <a:t>ECB</a:t>
            </a:r>
            <a:r>
              <a:rPr lang="en-US" dirty="0"/>
              <a:t>) mode is the simplest approach to multiple-block encryption </a:t>
            </a:r>
            <a:r>
              <a:rPr lang="zh-TW" altLang="en-US" dirty="0"/>
              <a:t>切成固定大小的區塊進行加密</a:t>
            </a:r>
            <a:endParaRPr lang="en-US" dirty="0"/>
          </a:p>
          <a:p>
            <a:pPr lvl="1"/>
            <a:r>
              <a:rPr lang="en-US" dirty="0"/>
              <a:t>Each block of plaintext is encrypted using the same key</a:t>
            </a:r>
          </a:p>
          <a:p>
            <a:pPr lvl="1"/>
            <a:r>
              <a:rPr lang="en-US" dirty="0"/>
              <a:t>Cryptanalysts may be able to exploit regularities in the plaintext</a:t>
            </a:r>
          </a:p>
          <a:p>
            <a:r>
              <a:rPr lang="en-US" dirty="0"/>
              <a:t>Modes of operation</a:t>
            </a:r>
          </a:p>
          <a:p>
            <a:pPr lvl="1"/>
            <a:r>
              <a:rPr lang="en-US" dirty="0"/>
              <a:t>Alternative techniques developed to increase the security of symmetric block encryption for large sequences</a:t>
            </a:r>
          </a:p>
          <a:p>
            <a:pPr lvl="1"/>
            <a:r>
              <a:rPr lang="en-US" dirty="0"/>
              <a:t>Overcomes the weaknesses of ECB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04ED81-B0FA-4571-A9A4-E3F28EBF6EBB}"/>
              </a:ext>
            </a:extLst>
          </p:cNvPr>
          <p:cNvSpPr>
            <a:spLocks noGrp="1"/>
          </p:cNvSpPr>
          <p:nvPr>
            <p:ph type="title"/>
          </p:nvPr>
        </p:nvSpPr>
        <p:spPr/>
        <p:txBody>
          <a:bodyPr/>
          <a:lstStyle/>
          <a:p>
            <a:r>
              <a:rPr lang="en-US" altLang="zh-TW" dirty="0"/>
              <a:t>Ingredients of Symmetric Encryption Schemes</a:t>
            </a:r>
            <a:endParaRPr lang="zh-TW" altLang="en-US" dirty="0"/>
          </a:p>
        </p:txBody>
      </p:sp>
      <p:sp>
        <p:nvSpPr>
          <p:cNvPr id="3" name="內容版面配置區 2">
            <a:extLst>
              <a:ext uri="{FF2B5EF4-FFF2-40B4-BE49-F238E27FC236}">
                <a16:creationId xmlns:a16="http://schemas.microsoft.com/office/drawing/2014/main" id="{1F22EFBA-3791-4B0C-B38F-FA4F047870E7}"/>
              </a:ext>
            </a:extLst>
          </p:cNvPr>
          <p:cNvSpPr>
            <a:spLocks noGrp="1"/>
          </p:cNvSpPr>
          <p:nvPr>
            <p:ph idx="1"/>
          </p:nvPr>
        </p:nvSpPr>
        <p:spPr/>
        <p:txBody>
          <a:bodyPr/>
          <a:lstStyle/>
          <a:p>
            <a:r>
              <a:rPr lang="en-US" altLang="zh-TW" dirty="0"/>
              <a:t>Plaintext </a:t>
            </a:r>
            <a:r>
              <a:rPr lang="zh-TW" altLang="en-US" dirty="0"/>
              <a:t>明文</a:t>
            </a:r>
            <a:r>
              <a:rPr lang="en-US" altLang="zh-TW" dirty="0"/>
              <a:t>: the original message or data</a:t>
            </a:r>
          </a:p>
          <a:p>
            <a:r>
              <a:rPr lang="en-US" altLang="zh-TW" dirty="0"/>
              <a:t>Encryption algorithm </a:t>
            </a:r>
            <a:r>
              <a:rPr lang="zh-TW" altLang="en-US" dirty="0"/>
              <a:t>加密演算法</a:t>
            </a:r>
            <a:r>
              <a:rPr lang="en-US" altLang="zh-TW" dirty="0"/>
              <a:t>: performs various substitutions and transformations on the plaintext.</a:t>
            </a:r>
          </a:p>
          <a:p>
            <a:r>
              <a:rPr lang="en-US" altLang="zh-TW" dirty="0"/>
              <a:t>Secret key </a:t>
            </a:r>
            <a:r>
              <a:rPr lang="zh-TW" altLang="en-US" dirty="0"/>
              <a:t>密鑰</a:t>
            </a:r>
            <a:r>
              <a:rPr lang="en-US" altLang="zh-TW" dirty="0"/>
              <a:t>: The exact substitutions and transformations performed by the algorithm depend on the key.</a:t>
            </a:r>
          </a:p>
          <a:p>
            <a:r>
              <a:rPr lang="en-US" altLang="zh-TW" dirty="0"/>
              <a:t>Ciphertext </a:t>
            </a:r>
            <a:r>
              <a:rPr lang="zh-TW" altLang="en-US" dirty="0"/>
              <a:t>密文</a:t>
            </a:r>
            <a:r>
              <a:rPr lang="en-US" altLang="zh-TW" dirty="0"/>
              <a:t>: the scrambled message</a:t>
            </a:r>
          </a:p>
          <a:p>
            <a:r>
              <a:rPr lang="en-US" altLang="zh-TW" dirty="0"/>
              <a:t>Decryption algorithm </a:t>
            </a:r>
            <a:r>
              <a:rPr lang="zh-TW" altLang="en-US" dirty="0"/>
              <a:t>解密演算法</a:t>
            </a:r>
            <a:r>
              <a:rPr lang="en-US" altLang="zh-TW" dirty="0"/>
              <a:t>: takes the ciphertext and the secret key and produces the original plaintext.</a:t>
            </a:r>
            <a:endParaRPr lang="zh-TW" altLang="en-US" dirty="0"/>
          </a:p>
        </p:txBody>
      </p:sp>
      <p:sp>
        <p:nvSpPr>
          <p:cNvPr id="4" name="投影片編號版面配置區 3">
            <a:extLst>
              <a:ext uri="{FF2B5EF4-FFF2-40B4-BE49-F238E27FC236}">
                <a16:creationId xmlns:a16="http://schemas.microsoft.com/office/drawing/2014/main" id="{F6058E2F-6EE3-4936-81A8-8B0E20DBD72B}"/>
              </a:ext>
            </a:extLst>
          </p:cNvPr>
          <p:cNvSpPr>
            <a:spLocks noGrp="1"/>
          </p:cNvSpPr>
          <p:nvPr>
            <p:ph type="sldNum" sz="quarter" idx="12"/>
          </p:nvPr>
        </p:nvSpPr>
        <p:spPr/>
        <p:txBody>
          <a:bodyPr/>
          <a:lstStyle/>
          <a:p>
            <a:fld id="{06AFB70A-E524-49E4-8F5C-48BFBE4381EC}" type="slidenum">
              <a:rPr lang="en-US" altLang="zh-TW" smtClean="0"/>
              <a:pPr/>
              <a:t>5</a:t>
            </a:fld>
            <a:endParaRPr lang="en-US" altLang="zh-TW"/>
          </a:p>
        </p:txBody>
      </p:sp>
    </p:spTree>
    <p:extLst>
      <p:ext uri="{BB962C8B-B14F-4D97-AF65-F5344CB8AC3E}">
        <p14:creationId xmlns:p14="http://schemas.microsoft.com/office/powerpoint/2010/main" val="2372571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A003F79-6B09-4EA0-8018-6EF5B5B56AC0}"/>
              </a:ext>
            </a:extLst>
          </p:cNvPr>
          <p:cNvSpPr>
            <a:spLocks noGrp="1"/>
          </p:cNvSpPr>
          <p:nvPr>
            <p:ph type="sldNum" sz="quarter" idx="12"/>
          </p:nvPr>
        </p:nvSpPr>
        <p:spPr/>
        <p:txBody>
          <a:bodyPr/>
          <a:lstStyle/>
          <a:p>
            <a:fld id="{06AFB70A-E524-49E4-8F5C-48BFBE4381EC}" type="slidenum">
              <a:rPr lang="en-US" altLang="zh-TW" smtClean="0"/>
              <a:pPr/>
              <a:t>50</a:t>
            </a:fld>
            <a:endParaRPr lang="en-US" altLang="zh-TW"/>
          </a:p>
        </p:txBody>
      </p:sp>
      <p:sp>
        <p:nvSpPr>
          <p:cNvPr id="2" name="標題 1">
            <a:extLst>
              <a:ext uri="{FF2B5EF4-FFF2-40B4-BE49-F238E27FC236}">
                <a16:creationId xmlns:a16="http://schemas.microsoft.com/office/drawing/2014/main" id="{1262A202-12B0-4438-892C-55BC856BCC18}"/>
              </a:ext>
            </a:extLst>
          </p:cNvPr>
          <p:cNvSpPr>
            <a:spLocks noGrp="1"/>
          </p:cNvSpPr>
          <p:nvPr>
            <p:ph type="title"/>
          </p:nvPr>
        </p:nvSpPr>
        <p:spPr>
          <a:xfrm>
            <a:off x="845127" y="44624"/>
            <a:ext cx="10515600" cy="829590"/>
          </a:xfrm>
        </p:spPr>
        <p:txBody>
          <a:bodyPr>
            <a:noAutofit/>
          </a:bodyPr>
          <a:lstStyle/>
          <a:p>
            <a:r>
              <a:rPr lang="en-US" altLang="zh-TW" sz="3200" dirty="0"/>
              <a:t>Types of Symmetric Encryption</a:t>
            </a:r>
            <a:br>
              <a:rPr lang="en-US" altLang="zh-TW" sz="3200" dirty="0"/>
            </a:br>
            <a:r>
              <a:rPr lang="en-US" altLang="zh-TW" sz="3200" dirty="0"/>
              <a:t>Block Cipher Encryption (Electronic </a:t>
            </a:r>
            <a:r>
              <a:rPr lang="en-US" altLang="zh-TW" sz="3200" dirty="0" err="1"/>
              <a:t>CodeBook</a:t>
            </a:r>
            <a:r>
              <a:rPr lang="en-US" altLang="zh-TW" sz="3200" dirty="0"/>
              <a:t> Mode </a:t>
            </a:r>
            <a:r>
              <a:rPr lang="zh-TW" altLang="en-US" sz="3200" dirty="0"/>
              <a:t>區塊加密</a:t>
            </a:r>
            <a:r>
              <a:rPr lang="en-US" altLang="zh-TW" sz="3200" dirty="0"/>
              <a:t>)</a:t>
            </a:r>
            <a:endParaRPr lang="zh-TW" altLang="en-US" sz="3200" dirty="0"/>
          </a:p>
        </p:txBody>
      </p:sp>
      <p:pic>
        <p:nvPicPr>
          <p:cNvPr id="6" name="圖片 5">
            <a:extLst>
              <a:ext uri="{FF2B5EF4-FFF2-40B4-BE49-F238E27FC236}">
                <a16:creationId xmlns:a16="http://schemas.microsoft.com/office/drawing/2014/main" id="{520EDA6B-2C02-4548-BD8D-FF88674A9619}"/>
              </a:ext>
            </a:extLst>
          </p:cNvPr>
          <p:cNvPicPr>
            <a:picLocks noChangeAspect="1"/>
          </p:cNvPicPr>
          <p:nvPr/>
        </p:nvPicPr>
        <p:blipFill>
          <a:blip r:embed="rId2"/>
          <a:stretch>
            <a:fillRect/>
          </a:stretch>
        </p:blipFill>
        <p:spPr>
          <a:xfrm>
            <a:off x="291607" y="932987"/>
            <a:ext cx="11608785" cy="5847261"/>
          </a:xfrm>
          <a:prstGeom prst="rect">
            <a:avLst/>
          </a:prstGeom>
        </p:spPr>
      </p:pic>
    </p:spTree>
    <p:extLst>
      <p:ext uri="{BB962C8B-B14F-4D97-AF65-F5344CB8AC3E}">
        <p14:creationId xmlns:p14="http://schemas.microsoft.com/office/powerpoint/2010/main" val="102724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6577B2-F9C3-4D9B-B18E-1C1C03D0A228}"/>
              </a:ext>
            </a:extLst>
          </p:cNvPr>
          <p:cNvPicPr>
            <a:picLocks noChangeAspect="1"/>
          </p:cNvPicPr>
          <p:nvPr/>
        </p:nvPicPr>
        <p:blipFill>
          <a:blip r:embed="rId2"/>
          <a:stretch>
            <a:fillRect/>
          </a:stretch>
        </p:blipFill>
        <p:spPr>
          <a:xfrm>
            <a:off x="0" y="1585903"/>
            <a:ext cx="12192000" cy="5227473"/>
          </a:xfrm>
          <a:prstGeom prst="rect">
            <a:avLst/>
          </a:prstGeom>
        </p:spPr>
      </p:pic>
      <p:sp>
        <p:nvSpPr>
          <p:cNvPr id="2" name="投影片編號版面配置區 1">
            <a:extLst>
              <a:ext uri="{FF2B5EF4-FFF2-40B4-BE49-F238E27FC236}">
                <a16:creationId xmlns:a16="http://schemas.microsoft.com/office/drawing/2014/main" id="{2AD99DB7-709F-4BE0-9B7D-89FF436E9D26}"/>
              </a:ext>
            </a:extLst>
          </p:cNvPr>
          <p:cNvSpPr>
            <a:spLocks noGrp="1"/>
          </p:cNvSpPr>
          <p:nvPr>
            <p:ph type="sldNum" sz="quarter" idx="12"/>
          </p:nvPr>
        </p:nvSpPr>
        <p:spPr/>
        <p:txBody>
          <a:bodyPr/>
          <a:lstStyle/>
          <a:p>
            <a:fld id="{0BC55746-04A1-42DC-A0BC-1E09A8E18DBD}" type="slidenum">
              <a:rPr lang="en-US" altLang="zh-TW" smtClean="0"/>
              <a:pPr/>
              <a:t>51</a:t>
            </a:fld>
            <a:endParaRPr lang="en-US" altLang="zh-TW"/>
          </a:p>
        </p:txBody>
      </p:sp>
      <p:sp>
        <p:nvSpPr>
          <p:cNvPr id="3" name="標題 2">
            <a:extLst>
              <a:ext uri="{FF2B5EF4-FFF2-40B4-BE49-F238E27FC236}">
                <a16:creationId xmlns:a16="http://schemas.microsoft.com/office/drawing/2014/main" id="{91CE0E20-BEC8-450F-B4DD-8E448DEB92C5}"/>
              </a:ext>
            </a:extLst>
          </p:cNvPr>
          <p:cNvSpPr>
            <a:spLocks noGrp="1"/>
          </p:cNvSpPr>
          <p:nvPr>
            <p:ph type="title"/>
          </p:nvPr>
        </p:nvSpPr>
        <p:spPr/>
        <p:txBody>
          <a:bodyPr/>
          <a:lstStyle/>
          <a:p>
            <a:r>
              <a:rPr lang="en-US" altLang="zh-TW" dirty="0"/>
              <a:t>Types of Symmetric Encryption</a:t>
            </a:r>
            <a:br>
              <a:rPr lang="en-US" altLang="zh-TW" dirty="0"/>
            </a:br>
            <a:r>
              <a:rPr lang="en-US" altLang="zh-TW" dirty="0"/>
              <a:t>Stream Encryption </a:t>
            </a:r>
            <a:r>
              <a:rPr lang="zh-TW" altLang="en-US" dirty="0"/>
              <a:t>串流加密</a:t>
            </a:r>
          </a:p>
        </p:txBody>
      </p:sp>
    </p:spTree>
    <p:extLst>
      <p:ext uri="{BB962C8B-B14F-4D97-AF65-F5344CB8AC3E}">
        <p14:creationId xmlns:p14="http://schemas.microsoft.com/office/powerpoint/2010/main" val="159279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Block &amp; Stream Ciphers</a:t>
            </a:r>
          </a:p>
        </p:txBody>
      </p:sp>
      <p:sp>
        <p:nvSpPr>
          <p:cNvPr id="3" name="文字版面配置區 2">
            <a:extLst>
              <a:ext uri="{FF2B5EF4-FFF2-40B4-BE49-F238E27FC236}">
                <a16:creationId xmlns:a16="http://schemas.microsoft.com/office/drawing/2014/main" id="{71EF1EC1-192E-46BC-9C3B-7FBF85606361}"/>
              </a:ext>
            </a:extLst>
          </p:cNvPr>
          <p:cNvSpPr>
            <a:spLocks noGrp="1"/>
          </p:cNvSpPr>
          <p:nvPr>
            <p:ph type="body" idx="1"/>
          </p:nvPr>
        </p:nvSpPr>
        <p:spPr/>
        <p:txBody>
          <a:bodyPr/>
          <a:lstStyle/>
          <a:p>
            <a:r>
              <a:rPr lang="en-US" altLang="zh-TW" dirty="0"/>
              <a:t>Block Cipher</a:t>
            </a:r>
          </a:p>
        </p:txBody>
      </p:sp>
      <p:sp>
        <p:nvSpPr>
          <p:cNvPr id="4" name="文字版面配置區 3">
            <a:extLst>
              <a:ext uri="{FF2B5EF4-FFF2-40B4-BE49-F238E27FC236}">
                <a16:creationId xmlns:a16="http://schemas.microsoft.com/office/drawing/2014/main" id="{EF042531-3343-4F30-B5E7-B3A779569709}"/>
              </a:ext>
            </a:extLst>
          </p:cNvPr>
          <p:cNvSpPr>
            <a:spLocks noGrp="1"/>
          </p:cNvSpPr>
          <p:nvPr>
            <p:ph type="body" sz="quarter" idx="3"/>
          </p:nvPr>
        </p:nvSpPr>
        <p:spPr/>
        <p:txBody>
          <a:bodyPr/>
          <a:lstStyle/>
          <a:p>
            <a:r>
              <a:rPr lang="en-US" altLang="zh-TW" dirty="0"/>
              <a:t>Stream Cipher</a:t>
            </a:r>
          </a:p>
        </p:txBody>
      </p:sp>
      <p:sp>
        <p:nvSpPr>
          <p:cNvPr id="5" name="內容版面配置區 4">
            <a:extLst>
              <a:ext uri="{FF2B5EF4-FFF2-40B4-BE49-F238E27FC236}">
                <a16:creationId xmlns:a16="http://schemas.microsoft.com/office/drawing/2014/main" id="{D6517DC0-7E7C-4F3C-8BBB-3D81AB084342}"/>
              </a:ext>
            </a:extLst>
          </p:cNvPr>
          <p:cNvSpPr>
            <a:spLocks noGrp="1"/>
          </p:cNvSpPr>
          <p:nvPr>
            <p:ph sz="quarter" idx="13"/>
          </p:nvPr>
        </p:nvSpPr>
        <p:spPr/>
        <p:txBody>
          <a:bodyPr/>
          <a:lstStyle/>
          <a:p>
            <a:r>
              <a:rPr lang="en-US" altLang="zh-TW" dirty="0"/>
              <a:t>Processes the input one block of elements at a time</a:t>
            </a:r>
          </a:p>
          <a:p>
            <a:r>
              <a:rPr lang="en-US" altLang="zh-TW" dirty="0"/>
              <a:t>Produces an output block for each input block</a:t>
            </a:r>
          </a:p>
          <a:p>
            <a:r>
              <a:rPr lang="en-US" altLang="zh-TW" dirty="0"/>
              <a:t>Can reuse keys</a:t>
            </a:r>
          </a:p>
          <a:p>
            <a:r>
              <a:rPr lang="en-US" altLang="zh-TW" dirty="0"/>
              <a:t>More common</a:t>
            </a:r>
            <a:endParaRPr lang="zh-TW" altLang="en-US" dirty="0"/>
          </a:p>
        </p:txBody>
      </p:sp>
      <p:sp>
        <p:nvSpPr>
          <p:cNvPr id="6" name="內容版面配置區 5">
            <a:extLst>
              <a:ext uri="{FF2B5EF4-FFF2-40B4-BE49-F238E27FC236}">
                <a16:creationId xmlns:a16="http://schemas.microsoft.com/office/drawing/2014/main" id="{EF66038D-E836-4951-802E-94FD93CA6696}"/>
              </a:ext>
            </a:extLst>
          </p:cNvPr>
          <p:cNvSpPr>
            <a:spLocks noGrp="1"/>
          </p:cNvSpPr>
          <p:nvPr>
            <p:ph sz="quarter" idx="14"/>
          </p:nvPr>
        </p:nvSpPr>
        <p:spPr/>
        <p:txBody>
          <a:bodyPr>
            <a:normAutofit fontScale="92500" lnSpcReduction="20000"/>
          </a:bodyPr>
          <a:lstStyle/>
          <a:p>
            <a:r>
              <a:rPr lang="en-US" altLang="zh-TW" dirty="0"/>
              <a:t>Processes the input elements continuously</a:t>
            </a:r>
          </a:p>
          <a:p>
            <a:r>
              <a:rPr lang="en-US" altLang="zh-TW" dirty="0"/>
              <a:t>Produces output one element at a time</a:t>
            </a:r>
          </a:p>
          <a:p>
            <a:r>
              <a:rPr lang="en-US" altLang="zh-TW" dirty="0"/>
              <a:t>Primary advantage is that they are almost always faster and use far less code</a:t>
            </a:r>
          </a:p>
          <a:p>
            <a:r>
              <a:rPr lang="en-US" altLang="zh-TW" dirty="0"/>
              <a:t>Encrypts plaintext one byte at a time</a:t>
            </a:r>
          </a:p>
          <a:p>
            <a:r>
              <a:rPr lang="en-US" altLang="zh-TW" dirty="0"/>
              <a:t>Pseudorandom stream is one that is unpredictable without knowledge of the input key</a:t>
            </a:r>
            <a:endParaRPr lang="zh-TW"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dirty="0"/>
              <a:t>Message Authentication</a:t>
            </a:r>
          </a:p>
        </p:txBody>
      </p:sp>
      <p:sp>
        <p:nvSpPr>
          <p:cNvPr id="8" name="內容版面配置區 7">
            <a:extLst>
              <a:ext uri="{FF2B5EF4-FFF2-40B4-BE49-F238E27FC236}">
                <a16:creationId xmlns:a16="http://schemas.microsoft.com/office/drawing/2014/main" id="{B95CB241-1191-42BC-8951-4BD02F08AB89}"/>
              </a:ext>
            </a:extLst>
          </p:cNvPr>
          <p:cNvSpPr>
            <a:spLocks noGrp="1"/>
          </p:cNvSpPr>
          <p:nvPr>
            <p:ph idx="1"/>
          </p:nvPr>
        </p:nvSpPr>
        <p:spPr/>
        <p:txBody>
          <a:bodyPr/>
          <a:lstStyle/>
          <a:p>
            <a:pPr lvl="0"/>
            <a:r>
              <a:rPr lang="en-US" altLang="zh-TW" dirty="0"/>
              <a:t>Protects against active attacks</a:t>
            </a:r>
          </a:p>
          <a:p>
            <a:pPr lvl="0"/>
            <a:r>
              <a:rPr lang="en-US" altLang="zh-TW" dirty="0"/>
              <a:t>Verifies received message is authentic</a:t>
            </a:r>
          </a:p>
          <a:p>
            <a:pPr lvl="1"/>
            <a:r>
              <a:rPr lang="en-US" altLang="zh-TW" dirty="0"/>
              <a:t>Contents have not been altered</a:t>
            </a:r>
          </a:p>
          <a:p>
            <a:pPr lvl="1"/>
            <a:r>
              <a:rPr lang="en-US" altLang="zh-TW" dirty="0"/>
              <a:t>From authentic source</a:t>
            </a:r>
          </a:p>
          <a:p>
            <a:pPr lvl="1"/>
            <a:r>
              <a:rPr lang="en-US" altLang="zh-TW" dirty="0"/>
              <a:t>Timely and in correct sequence</a:t>
            </a:r>
          </a:p>
          <a:p>
            <a:pPr lvl="0"/>
            <a:r>
              <a:rPr lang="en-US" altLang="zh-TW" dirty="0"/>
              <a:t>Can use conventional encryption</a:t>
            </a:r>
          </a:p>
          <a:p>
            <a:pPr lvl="1"/>
            <a:r>
              <a:rPr lang="en-US" altLang="zh-TW" dirty="0"/>
              <a:t>Only sender and receiver share a key</a:t>
            </a:r>
          </a:p>
          <a:p>
            <a:endParaRPr lang="zh-TW"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Authentication Without Confidentiality</a:t>
            </a:r>
          </a:p>
        </p:txBody>
      </p:sp>
      <p:sp>
        <p:nvSpPr>
          <p:cNvPr id="3" name="Content Placeholder 2"/>
          <p:cNvSpPr>
            <a:spLocks noGrp="1"/>
          </p:cNvSpPr>
          <p:nvPr>
            <p:ph idx="1"/>
          </p:nvPr>
        </p:nvSpPr>
        <p:spPr/>
        <p:txBody>
          <a:bodyPr>
            <a:normAutofit fontScale="92500" lnSpcReduction="20000"/>
          </a:bodyPr>
          <a:lstStyle/>
          <a:p>
            <a:r>
              <a:rPr lang="en-US" dirty="0"/>
              <a:t>Message encryption by itself does not provide a secure form of authentication</a:t>
            </a:r>
          </a:p>
          <a:p>
            <a:r>
              <a:rPr lang="en-US" dirty="0"/>
              <a:t>It is possible to combine authentication and confidentiality in a single algorithm by encrypting a message plus its authentication tag</a:t>
            </a:r>
          </a:p>
          <a:p>
            <a:r>
              <a:rPr lang="en-US" dirty="0"/>
              <a:t>Typically message authentication is provided as a separate function from message encryption</a:t>
            </a:r>
          </a:p>
          <a:p>
            <a:r>
              <a:rPr lang="en-US" dirty="0"/>
              <a:t>May be preferable when:</a:t>
            </a:r>
          </a:p>
          <a:p>
            <a:pPr lvl="1"/>
            <a:r>
              <a:rPr lang="en-US" dirty="0"/>
              <a:t>The same message is broadcast to a number of destinations</a:t>
            </a:r>
          </a:p>
          <a:p>
            <a:pPr lvl="1"/>
            <a:r>
              <a:rPr lang="en-US" dirty="0"/>
              <a:t>One side has a heavy load, cannot afford the time to decrypt all incoming messages</a:t>
            </a:r>
          </a:p>
          <a:p>
            <a:pPr lvl="1"/>
            <a:r>
              <a:rPr lang="en-US" dirty="0"/>
              <a:t>Authentication of a computer program in plaintext is an attractive service</a:t>
            </a:r>
          </a:p>
          <a:p>
            <a:r>
              <a:rPr lang="en-US" dirty="0"/>
              <a:t>Thus, there is a place for both authentication and encryption in meeting security requirements</a:t>
            </a:r>
          </a:p>
          <a:p>
            <a:pPr lvl="2"/>
            <a:endParaRPr lang="en-US" dirty="0"/>
          </a:p>
        </p:txBody>
      </p:sp>
    </p:spTree>
    <p:extLst>
      <p:ext uri="{BB962C8B-B14F-4D97-AF65-F5344CB8AC3E}">
        <p14:creationId xmlns:p14="http://schemas.microsoft.com/office/powerpoint/2010/main" val="1257903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EA5B7DB-16CB-4299-AECD-C9E2DB1F6890}"/>
              </a:ext>
            </a:extLst>
          </p:cNvPr>
          <p:cNvPicPr>
            <a:picLocks noChangeAspect="1"/>
          </p:cNvPicPr>
          <p:nvPr/>
        </p:nvPicPr>
        <p:blipFill>
          <a:blip r:embed="rId3"/>
          <a:stretch>
            <a:fillRect/>
          </a:stretch>
        </p:blipFill>
        <p:spPr>
          <a:xfrm>
            <a:off x="983432" y="1052736"/>
            <a:ext cx="8102143" cy="5749521"/>
          </a:xfrm>
          <a:prstGeom prst="rect">
            <a:avLst/>
          </a:prstGeom>
        </p:spPr>
      </p:pic>
      <p:sp>
        <p:nvSpPr>
          <p:cNvPr id="3" name="標題 2">
            <a:extLst>
              <a:ext uri="{FF2B5EF4-FFF2-40B4-BE49-F238E27FC236}">
                <a16:creationId xmlns:a16="http://schemas.microsoft.com/office/drawing/2014/main" id="{50351E8B-9E20-4B0E-9B90-8B6D10FBFBA7}"/>
              </a:ext>
            </a:extLst>
          </p:cNvPr>
          <p:cNvSpPr>
            <a:spLocks noGrp="1"/>
          </p:cNvSpPr>
          <p:nvPr>
            <p:ph type="title"/>
          </p:nvPr>
        </p:nvSpPr>
        <p:spPr>
          <a:xfrm>
            <a:off x="845127" y="147255"/>
            <a:ext cx="10515600" cy="977489"/>
          </a:xfrm>
        </p:spPr>
        <p:txBody>
          <a:bodyPr>
            <a:normAutofit fontScale="90000"/>
          </a:bodyPr>
          <a:lstStyle/>
          <a:p>
            <a:r>
              <a:rPr lang="en-US" altLang="zh-TW" sz="3600" dirty="0"/>
              <a:t>Message Authentication Using a </a:t>
            </a:r>
            <a:br>
              <a:rPr lang="en-US" altLang="zh-TW" sz="3600" dirty="0"/>
            </a:br>
            <a:r>
              <a:rPr lang="en-US" altLang="zh-TW" sz="3600" dirty="0"/>
              <a:t>Message Authentication Code (MAC)</a:t>
            </a:r>
            <a:endParaRPr lang="zh-TW" altLang="en-US" sz="3600" dirty="0"/>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84E4CD-9B25-4C60-8345-BCC32B3574A7}"/>
              </a:ext>
            </a:extLst>
          </p:cNvPr>
          <p:cNvSpPr>
            <a:spLocks noGrp="1"/>
          </p:cNvSpPr>
          <p:nvPr>
            <p:ph type="title"/>
          </p:nvPr>
        </p:nvSpPr>
        <p:spPr>
          <a:xfrm>
            <a:off x="845127" y="17128"/>
            <a:ext cx="10515600" cy="850736"/>
          </a:xfrm>
        </p:spPr>
        <p:txBody>
          <a:bodyPr>
            <a:normAutofit/>
          </a:bodyPr>
          <a:lstStyle/>
          <a:p>
            <a:r>
              <a:rPr lang="en-US" altLang="zh-TW" dirty="0"/>
              <a:t>Cryptographic Hash Function; h = H(M)</a:t>
            </a:r>
            <a:endParaRPr lang="zh-TW" altLang="en-US" dirty="0"/>
          </a:p>
        </p:txBody>
      </p:sp>
      <p:pic>
        <p:nvPicPr>
          <p:cNvPr id="5" name="圖片 4">
            <a:extLst>
              <a:ext uri="{FF2B5EF4-FFF2-40B4-BE49-F238E27FC236}">
                <a16:creationId xmlns:a16="http://schemas.microsoft.com/office/drawing/2014/main" id="{B7FE20BD-68E8-4ACF-A03B-E3F0215B5831}"/>
              </a:ext>
            </a:extLst>
          </p:cNvPr>
          <p:cNvPicPr>
            <a:picLocks noChangeAspect="1"/>
          </p:cNvPicPr>
          <p:nvPr/>
        </p:nvPicPr>
        <p:blipFill>
          <a:blip r:embed="rId3"/>
          <a:stretch>
            <a:fillRect/>
          </a:stretch>
        </p:blipFill>
        <p:spPr>
          <a:xfrm>
            <a:off x="1919536" y="867864"/>
            <a:ext cx="7037576" cy="5973008"/>
          </a:xfrm>
          <a:prstGeom prst="rect">
            <a:avLst/>
          </a:prstGeom>
        </p:spPr>
      </p:pic>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BD952B2-DDA6-4A28-9436-0AAC8C006D05}"/>
              </a:ext>
            </a:extLst>
          </p:cNvPr>
          <p:cNvSpPr>
            <a:spLocks noGrp="1"/>
          </p:cNvSpPr>
          <p:nvPr>
            <p:ph type="title"/>
          </p:nvPr>
        </p:nvSpPr>
        <p:spPr>
          <a:xfrm>
            <a:off x="845127" y="116632"/>
            <a:ext cx="10515600" cy="1080120"/>
          </a:xfrm>
        </p:spPr>
        <p:txBody>
          <a:bodyPr>
            <a:normAutofit/>
          </a:bodyPr>
          <a:lstStyle/>
          <a:p>
            <a:r>
              <a:rPr lang="en-US" altLang="zh-TW" sz="3200" dirty="0"/>
              <a:t>Message Authentication Using a One-Way Hash Function</a:t>
            </a:r>
            <a:br>
              <a:rPr lang="en-US" altLang="zh-TW" sz="3200" dirty="0"/>
            </a:br>
            <a:r>
              <a:rPr lang="en-US" altLang="zh-TW" sz="3200" dirty="0"/>
              <a:t>(a) Using symmetric encryption</a:t>
            </a:r>
            <a:endParaRPr lang="zh-TW" altLang="en-US" sz="3200" dirty="0"/>
          </a:p>
        </p:txBody>
      </p:sp>
      <p:pic>
        <p:nvPicPr>
          <p:cNvPr id="5" name="圖片 4">
            <a:extLst>
              <a:ext uri="{FF2B5EF4-FFF2-40B4-BE49-F238E27FC236}">
                <a16:creationId xmlns:a16="http://schemas.microsoft.com/office/drawing/2014/main" id="{8D20DBAC-60FD-444B-A617-0C0772690945}"/>
              </a:ext>
            </a:extLst>
          </p:cNvPr>
          <p:cNvPicPr>
            <a:picLocks noChangeAspect="1"/>
          </p:cNvPicPr>
          <p:nvPr/>
        </p:nvPicPr>
        <p:blipFill>
          <a:blip r:embed="rId3"/>
          <a:stretch>
            <a:fillRect/>
          </a:stretch>
        </p:blipFill>
        <p:spPr>
          <a:xfrm>
            <a:off x="256360" y="1264568"/>
            <a:ext cx="11679280" cy="4972744"/>
          </a:xfrm>
          <a:prstGeom prst="rect">
            <a:avLst/>
          </a:prstGeom>
        </p:spPr>
      </p:pic>
    </p:spTree>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BD952B2-DDA6-4A28-9436-0AAC8C006D05}"/>
              </a:ext>
            </a:extLst>
          </p:cNvPr>
          <p:cNvSpPr>
            <a:spLocks noGrp="1"/>
          </p:cNvSpPr>
          <p:nvPr>
            <p:ph type="title"/>
          </p:nvPr>
        </p:nvSpPr>
        <p:spPr>
          <a:xfrm>
            <a:off x="845127" y="116632"/>
            <a:ext cx="10515600" cy="1080120"/>
          </a:xfrm>
        </p:spPr>
        <p:txBody>
          <a:bodyPr>
            <a:normAutofit/>
          </a:bodyPr>
          <a:lstStyle/>
          <a:p>
            <a:r>
              <a:rPr lang="en-US" altLang="zh-TW" sz="3200" dirty="0"/>
              <a:t>Message Authentication Using a One-Way Hash Function</a:t>
            </a:r>
            <a:br>
              <a:rPr lang="en-US" altLang="zh-TW" sz="3200" dirty="0"/>
            </a:br>
            <a:r>
              <a:rPr lang="en-US" altLang="zh-TW" sz="3200" dirty="0"/>
              <a:t>(b) Using public-key encryption</a:t>
            </a:r>
            <a:endParaRPr lang="zh-TW" altLang="en-US" sz="3200" dirty="0"/>
          </a:p>
        </p:txBody>
      </p:sp>
      <p:grpSp>
        <p:nvGrpSpPr>
          <p:cNvPr id="6" name="群組 5">
            <a:extLst>
              <a:ext uri="{FF2B5EF4-FFF2-40B4-BE49-F238E27FC236}">
                <a16:creationId xmlns:a16="http://schemas.microsoft.com/office/drawing/2014/main" id="{8895CDBB-BF12-4C41-8760-EC3AFD0030D6}"/>
              </a:ext>
            </a:extLst>
          </p:cNvPr>
          <p:cNvGrpSpPr/>
          <p:nvPr/>
        </p:nvGrpSpPr>
        <p:grpSpPr>
          <a:xfrm>
            <a:off x="227781" y="1264568"/>
            <a:ext cx="11736438" cy="4972744"/>
            <a:chOff x="227781" y="1264568"/>
            <a:chExt cx="11736438" cy="4972744"/>
          </a:xfrm>
        </p:grpSpPr>
        <p:pic>
          <p:nvPicPr>
            <p:cNvPr id="5" name="圖片 4">
              <a:extLst>
                <a:ext uri="{FF2B5EF4-FFF2-40B4-BE49-F238E27FC236}">
                  <a16:creationId xmlns:a16="http://schemas.microsoft.com/office/drawing/2014/main" id="{8D20DBAC-60FD-444B-A617-0C0772690945}"/>
                </a:ext>
              </a:extLst>
            </p:cNvPr>
            <p:cNvPicPr>
              <a:picLocks noChangeAspect="1"/>
            </p:cNvPicPr>
            <p:nvPr/>
          </p:nvPicPr>
          <p:blipFill>
            <a:blip r:embed="rId3"/>
            <a:stretch>
              <a:fillRect/>
            </a:stretch>
          </p:blipFill>
          <p:spPr>
            <a:xfrm>
              <a:off x="256360" y="1264568"/>
              <a:ext cx="11679280" cy="4972744"/>
            </a:xfrm>
            <a:prstGeom prst="rect">
              <a:avLst/>
            </a:prstGeom>
          </p:spPr>
        </p:pic>
        <p:pic>
          <p:nvPicPr>
            <p:cNvPr id="4" name="圖片 3">
              <a:extLst>
                <a:ext uri="{FF2B5EF4-FFF2-40B4-BE49-F238E27FC236}">
                  <a16:creationId xmlns:a16="http://schemas.microsoft.com/office/drawing/2014/main" id="{B9771648-EEAE-45E1-AE9C-60F1F46579B4}"/>
                </a:ext>
              </a:extLst>
            </p:cNvPr>
            <p:cNvPicPr>
              <a:picLocks noChangeAspect="1"/>
            </p:cNvPicPr>
            <p:nvPr/>
          </p:nvPicPr>
          <p:blipFill>
            <a:blip r:embed="rId4"/>
            <a:stretch>
              <a:fillRect/>
            </a:stretch>
          </p:blipFill>
          <p:spPr>
            <a:xfrm>
              <a:off x="227781" y="2060848"/>
              <a:ext cx="11736438" cy="4172532"/>
            </a:xfrm>
            <a:prstGeom prst="rect">
              <a:avLst/>
            </a:prstGeom>
          </p:spPr>
        </p:pic>
      </p:grpSp>
    </p:spTree>
    <p:extLst>
      <p:ext uri="{BB962C8B-B14F-4D97-AF65-F5344CB8AC3E}">
        <p14:creationId xmlns:p14="http://schemas.microsoft.com/office/powerpoint/2010/main" val="2230937509"/>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BD952B2-DDA6-4A28-9436-0AAC8C006D05}"/>
              </a:ext>
            </a:extLst>
          </p:cNvPr>
          <p:cNvSpPr>
            <a:spLocks noGrp="1"/>
          </p:cNvSpPr>
          <p:nvPr>
            <p:ph type="title"/>
          </p:nvPr>
        </p:nvSpPr>
        <p:spPr>
          <a:xfrm>
            <a:off x="845127" y="116632"/>
            <a:ext cx="10515600" cy="1080120"/>
          </a:xfrm>
        </p:spPr>
        <p:txBody>
          <a:bodyPr>
            <a:normAutofit/>
          </a:bodyPr>
          <a:lstStyle/>
          <a:p>
            <a:r>
              <a:rPr lang="en-US" altLang="zh-TW" sz="3200" dirty="0"/>
              <a:t>Message Authentication Using a One-Way Hash Function</a:t>
            </a:r>
            <a:br>
              <a:rPr lang="en-US" altLang="zh-TW" sz="3200" dirty="0"/>
            </a:br>
            <a:r>
              <a:rPr lang="en-US" altLang="zh-TW" sz="3200" dirty="0"/>
              <a:t>(c) Using secret value</a:t>
            </a:r>
            <a:endParaRPr lang="zh-TW" altLang="en-US" sz="3200" dirty="0"/>
          </a:p>
        </p:txBody>
      </p:sp>
      <p:grpSp>
        <p:nvGrpSpPr>
          <p:cNvPr id="7" name="群組 6">
            <a:extLst>
              <a:ext uri="{FF2B5EF4-FFF2-40B4-BE49-F238E27FC236}">
                <a16:creationId xmlns:a16="http://schemas.microsoft.com/office/drawing/2014/main" id="{07FC57AC-5618-4BCD-9B7E-AB22FEA0EDCE}"/>
              </a:ext>
            </a:extLst>
          </p:cNvPr>
          <p:cNvGrpSpPr/>
          <p:nvPr/>
        </p:nvGrpSpPr>
        <p:grpSpPr>
          <a:xfrm>
            <a:off x="135052" y="1264568"/>
            <a:ext cx="11800588" cy="5044752"/>
            <a:chOff x="135052" y="1264568"/>
            <a:chExt cx="11800588" cy="5044752"/>
          </a:xfrm>
        </p:grpSpPr>
        <p:pic>
          <p:nvPicPr>
            <p:cNvPr id="5" name="圖片 4">
              <a:extLst>
                <a:ext uri="{FF2B5EF4-FFF2-40B4-BE49-F238E27FC236}">
                  <a16:creationId xmlns:a16="http://schemas.microsoft.com/office/drawing/2014/main" id="{8D20DBAC-60FD-444B-A617-0C0772690945}"/>
                </a:ext>
              </a:extLst>
            </p:cNvPr>
            <p:cNvPicPr>
              <a:picLocks noChangeAspect="1"/>
            </p:cNvPicPr>
            <p:nvPr/>
          </p:nvPicPr>
          <p:blipFill>
            <a:blip r:embed="rId3"/>
            <a:stretch>
              <a:fillRect/>
            </a:stretch>
          </p:blipFill>
          <p:spPr>
            <a:xfrm>
              <a:off x="256360" y="1264568"/>
              <a:ext cx="11679280" cy="4972744"/>
            </a:xfrm>
            <a:prstGeom prst="rect">
              <a:avLst/>
            </a:prstGeom>
          </p:spPr>
        </p:pic>
        <p:pic>
          <p:nvPicPr>
            <p:cNvPr id="4" name="圖片 3">
              <a:extLst>
                <a:ext uri="{FF2B5EF4-FFF2-40B4-BE49-F238E27FC236}">
                  <a16:creationId xmlns:a16="http://schemas.microsoft.com/office/drawing/2014/main" id="{5DDC882E-3B25-46B4-B326-5FF5086DBEB1}"/>
                </a:ext>
              </a:extLst>
            </p:cNvPr>
            <p:cNvPicPr>
              <a:picLocks noChangeAspect="1"/>
            </p:cNvPicPr>
            <p:nvPr/>
          </p:nvPicPr>
          <p:blipFill>
            <a:blip r:embed="rId4"/>
            <a:stretch>
              <a:fillRect/>
            </a:stretch>
          </p:blipFill>
          <p:spPr>
            <a:xfrm>
              <a:off x="135052" y="1736682"/>
              <a:ext cx="11793596" cy="4572638"/>
            </a:xfrm>
            <a:prstGeom prst="rect">
              <a:avLst/>
            </a:prstGeom>
          </p:spPr>
        </p:pic>
      </p:grpSp>
    </p:spTree>
    <p:extLst>
      <p:ext uri="{BB962C8B-B14F-4D97-AF65-F5344CB8AC3E}">
        <p14:creationId xmlns:p14="http://schemas.microsoft.com/office/powerpoint/2010/main" val="653967839"/>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8315F9-7FAB-4375-8F64-17613EBAF56B}"/>
              </a:ext>
            </a:extLst>
          </p:cNvPr>
          <p:cNvSpPr>
            <a:spLocks noGrp="1"/>
          </p:cNvSpPr>
          <p:nvPr>
            <p:ph type="title"/>
          </p:nvPr>
        </p:nvSpPr>
        <p:spPr/>
        <p:txBody>
          <a:bodyPr/>
          <a:lstStyle/>
          <a:p>
            <a:r>
              <a:rPr lang="en-US" altLang="zh-TW" dirty="0"/>
              <a:t>Simplified Model of Symmetric Encryption</a:t>
            </a:r>
            <a:endParaRPr lang="zh-TW" altLang="en-US" dirty="0"/>
          </a:p>
        </p:txBody>
      </p:sp>
      <p:pic>
        <p:nvPicPr>
          <p:cNvPr id="6" name="圖片 5">
            <a:extLst>
              <a:ext uri="{FF2B5EF4-FFF2-40B4-BE49-F238E27FC236}">
                <a16:creationId xmlns:a16="http://schemas.microsoft.com/office/drawing/2014/main" id="{1B982C82-387A-4F44-9BF7-ACBA26F799B7}"/>
              </a:ext>
            </a:extLst>
          </p:cNvPr>
          <p:cNvPicPr>
            <a:picLocks noChangeAspect="1"/>
          </p:cNvPicPr>
          <p:nvPr/>
        </p:nvPicPr>
        <p:blipFill>
          <a:blip r:embed="rId3"/>
          <a:stretch>
            <a:fillRect/>
          </a:stretch>
        </p:blipFill>
        <p:spPr>
          <a:xfrm>
            <a:off x="0" y="1715707"/>
            <a:ext cx="12192000" cy="4233573"/>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normAutofit/>
          </a:bodyPr>
          <a:lstStyle/>
          <a:p>
            <a:r>
              <a:rPr lang="en-US" sz="3600" dirty="0"/>
              <a:t>To be useful for message authentication, </a:t>
            </a:r>
            <a:br>
              <a:rPr lang="en-US" sz="3600" dirty="0"/>
            </a:br>
            <a:r>
              <a:rPr lang="en-US" sz="3600" dirty="0"/>
              <a:t>a hash function H must have the following properties:</a:t>
            </a:r>
          </a:p>
        </p:txBody>
      </p:sp>
      <p:sp>
        <p:nvSpPr>
          <p:cNvPr id="5" name="內容版面配置區 4">
            <a:extLst>
              <a:ext uri="{FF2B5EF4-FFF2-40B4-BE49-F238E27FC236}">
                <a16:creationId xmlns:a16="http://schemas.microsoft.com/office/drawing/2014/main" id="{11CB7BEE-65DE-40E7-B2EF-8B2309EE0537}"/>
              </a:ext>
            </a:extLst>
          </p:cNvPr>
          <p:cNvSpPr>
            <a:spLocks noGrp="1"/>
          </p:cNvSpPr>
          <p:nvPr>
            <p:ph idx="1"/>
          </p:nvPr>
        </p:nvSpPr>
        <p:spPr/>
        <p:txBody>
          <a:bodyPr/>
          <a:lstStyle/>
          <a:p>
            <a:pPr lvl="0"/>
            <a:r>
              <a:rPr lang="en-US" altLang="zh-TW" dirty="0"/>
              <a:t>Can be applied to a block of data of any size</a:t>
            </a:r>
          </a:p>
          <a:p>
            <a:pPr lvl="0"/>
            <a:r>
              <a:rPr lang="en-US" altLang="zh-TW" dirty="0"/>
              <a:t>Produces a fixed-length output</a:t>
            </a:r>
          </a:p>
          <a:p>
            <a:pPr lvl="0"/>
            <a:r>
              <a:rPr lang="en-US" altLang="zh-TW" dirty="0"/>
              <a:t>H(x) is relatively easy to compute for any given x</a:t>
            </a:r>
          </a:p>
          <a:p>
            <a:pPr lvl="0"/>
            <a:r>
              <a:rPr lang="en-US" altLang="zh-TW" dirty="0"/>
              <a:t>One-way or pre-image resistant</a:t>
            </a:r>
          </a:p>
          <a:p>
            <a:pPr lvl="1"/>
            <a:r>
              <a:rPr lang="en-US" altLang="zh-TW" dirty="0"/>
              <a:t>Computationally infeasible to find x such that H(x) = h</a:t>
            </a:r>
          </a:p>
          <a:p>
            <a:pPr lvl="0"/>
            <a:r>
              <a:rPr lang="en-US" altLang="zh-TW" dirty="0"/>
              <a:t>Computationally infeasible to find y ≠ x such that H(y) = H(x)</a:t>
            </a:r>
          </a:p>
          <a:p>
            <a:pPr lvl="0"/>
            <a:r>
              <a:rPr lang="en-US" altLang="zh-TW" dirty="0"/>
              <a:t>Collision resistant or strong collision resistance </a:t>
            </a:r>
          </a:p>
          <a:p>
            <a:pPr lvl="1"/>
            <a:r>
              <a:rPr lang="en-US" altLang="zh-TW" dirty="0"/>
              <a:t>Computationally infeasible to find any pair (</a:t>
            </a:r>
            <a:r>
              <a:rPr lang="en-US" altLang="zh-TW" dirty="0" err="1"/>
              <a:t>x,y</a:t>
            </a:r>
            <a:r>
              <a:rPr lang="en-US" altLang="zh-TW" dirty="0"/>
              <a:t>) such that H(x) = H(y)</a:t>
            </a:r>
          </a:p>
          <a:p>
            <a:endParaRPr lang="zh-TW"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dirty="0"/>
              <a:t>Security of Hash Functions</a:t>
            </a:r>
          </a:p>
        </p:txBody>
      </p:sp>
      <p:sp>
        <p:nvSpPr>
          <p:cNvPr id="5" name="內容版面配置區 4">
            <a:extLst>
              <a:ext uri="{FF2B5EF4-FFF2-40B4-BE49-F238E27FC236}">
                <a16:creationId xmlns:a16="http://schemas.microsoft.com/office/drawing/2014/main" id="{372AA8F8-BFE8-4125-9D35-E3C22F8BA891}"/>
              </a:ext>
            </a:extLst>
          </p:cNvPr>
          <p:cNvSpPr>
            <a:spLocks noGrp="1"/>
          </p:cNvSpPr>
          <p:nvPr>
            <p:ph idx="1"/>
          </p:nvPr>
        </p:nvSpPr>
        <p:spPr/>
        <p:txBody>
          <a:bodyPr>
            <a:normAutofit lnSpcReduction="10000"/>
          </a:bodyPr>
          <a:lstStyle/>
          <a:p>
            <a:pPr lvl="0"/>
            <a:r>
              <a:rPr lang="en-US" altLang="zh-TW" dirty="0"/>
              <a:t>There are two approaches to attacking a secure hash function:</a:t>
            </a:r>
          </a:p>
          <a:p>
            <a:pPr lvl="1"/>
            <a:r>
              <a:rPr lang="en-US" altLang="zh-TW" dirty="0"/>
              <a:t>Cryptanalysis</a:t>
            </a:r>
          </a:p>
          <a:p>
            <a:pPr lvl="2"/>
            <a:r>
              <a:rPr lang="en-US" altLang="zh-TW" dirty="0"/>
              <a:t>Exploit logical weaknesses in the algorithm</a:t>
            </a:r>
          </a:p>
          <a:p>
            <a:pPr lvl="1"/>
            <a:r>
              <a:rPr lang="en-US" altLang="zh-TW" dirty="0"/>
              <a:t>Brute-force attack</a:t>
            </a:r>
          </a:p>
          <a:p>
            <a:pPr lvl="2"/>
            <a:r>
              <a:rPr lang="en-US" altLang="zh-TW" dirty="0"/>
              <a:t>Strength of hash function depends solely on the length of the hash code produced by the algorithm</a:t>
            </a:r>
          </a:p>
          <a:p>
            <a:pPr lvl="0"/>
            <a:r>
              <a:rPr lang="en-US" altLang="zh-TW" dirty="0"/>
              <a:t>SHA most widely used hash algorithm</a:t>
            </a:r>
          </a:p>
          <a:p>
            <a:pPr lvl="0"/>
            <a:r>
              <a:rPr lang="en-US" altLang="zh-TW" dirty="0"/>
              <a:t>Additional secure hash function applications:</a:t>
            </a:r>
          </a:p>
          <a:p>
            <a:pPr lvl="1"/>
            <a:r>
              <a:rPr lang="en-US" altLang="zh-TW" dirty="0"/>
              <a:t>Passwords</a:t>
            </a:r>
          </a:p>
          <a:p>
            <a:pPr lvl="2"/>
            <a:r>
              <a:rPr lang="en-US" altLang="zh-TW" dirty="0"/>
              <a:t>Hash of a password is stored by an operating system</a:t>
            </a:r>
          </a:p>
          <a:p>
            <a:pPr lvl="1"/>
            <a:r>
              <a:rPr lang="en-US" altLang="zh-TW" dirty="0"/>
              <a:t>Intrusion detection</a:t>
            </a:r>
          </a:p>
          <a:p>
            <a:pPr lvl="2"/>
            <a:r>
              <a:rPr lang="en-US" altLang="zh-TW" dirty="0"/>
              <a:t>Store H(F) for each file on a system and secure the hash values</a:t>
            </a:r>
            <a:endParaRPr lang="zh-TW"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Public-Key Encryption Structure</a:t>
            </a:r>
          </a:p>
        </p:txBody>
      </p:sp>
      <p:sp>
        <p:nvSpPr>
          <p:cNvPr id="5" name="內容版面配置區 4">
            <a:extLst>
              <a:ext uri="{FF2B5EF4-FFF2-40B4-BE49-F238E27FC236}">
                <a16:creationId xmlns:a16="http://schemas.microsoft.com/office/drawing/2014/main" id="{F8390D2B-BB27-47EE-A658-81868AFC3325}"/>
              </a:ext>
            </a:extLst>
          </p:cNvPr>
          <p:cNvSpPr>
            <a:spLocks noGrp="1"/>
          </p:cNvSpPr>
          <p:nvPr>
            <p:ph idx="1"/>
          </p:nvPr>
        </p:nvSpPr>
        <p:spPr/>
        <p:txBody>
          <a:bodyPr/>
          <a:lstStyle/>
          <a:p>
            <a:pPr lvl="0"/>
            <a:r>
              <a:rPr lang="en-US" altLang="zh-TW" dirty="0"/>
              <a:t>Publicly proposed by Diffie and Hellman in 1976</a:t>
            </a:r>
          </a:p>
          <a:p>
            <a:pPr lvl="0"/>
            <a:r>
              <a:rPr lang="en-US" altLang="zh-TW" dirty="0"/>
              <a:t>Based on mathematical functions</a:t>
            </a:r>
          </a:p>
          <a:p>
            <a:pPr lvl="0"/>
            <a:r>
              <a:rPr lang="en-US" altLang="zh-TW" dirty="0"/>
              <a:t>Asymmetric</a:t>
            </a:r>
          </a:p>
          <a:p>
            <a:pPr lvl="1"/>
            <a:r>
              <a:rPr lang="en-US" altLang="zh-TW" dirty="0"/>
              <a:t>Uses two separate keys</a:t>
            </a:r>
          </a:p>
          <a:p>
            <a:pPr lvl="1"/>
            <a:r>
              <a:rPr lang="en-US" altLang="zh-TW" dirty="0"/>
              <a:t>Public key and private key</a:t>
            </a:r>
          </a:p>
          <a:p>
            <a:pPr lvl="1"/>
            <a:r>
              <a:rPr lang="en-US" altLang="zh-TW" dirty="0"/>
              <a:t>Public key is made public for others to use</a:t>
            </a:r>
          </a:p>
          <a:p>
            <a:pPr lvl="0"/>
            <a:r>
              <a:rPr lang="en-US" altLang="zh-TW" dirty="0"/>
              <a:t>Some form of protocol is needed for distribution</a:t>
            </a:r>
          </a:p>
          <a:p>
            <a:endParaRPr lang="zh-TW" altLang="en-US"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DC8AFF9-0759-484C-B9EF-5A21EE86CA29}"/>
              </a:ext>
            </a:extLst>
          </p:cNvPr>
          <p:cNvSpPr>
            <a:spLocks noGrp="1"/>
          </p:cNvSpPr>
          <p:nvPr>
            <p:ph type="title"/>
          </p:nvPr>
        </p:nvSpPr>
        <p:spPr/>
        <p:txBody>
          <a:bodyPr/>
          <a:lstStyle/>
          <a:p>
            <a:r>
              <a:rPr lang="en-US" altLang="zh-TW" dirty="0"/>
              <a:t>A Public-Key Encryption Scheme has Six Ingredients</a:t>
            </a:r>
            <a:endParaRPr lang="zh-TW" altLang="en-US" dirty="0"/>
          </a:p>
        </p:txBody>
      </p:sp>
      <p:sp>
        <p:nvSpPr>
          <p:cNvPr id="3" name="內容版面配置區 2">
            <a:extLst>
              <a:ext uri="{FF2B5EF4-FFF2-40B4-BE49-F238E27FC236}">
                <a16:creationId xmlns:a16="http://schemas.microsoft.com/office/drawing/2014/main" id="{E8B6F5E5-7CF1-4957-9C7B-9AB039DDF028}"/>
              </a:ext>
            </a:extLst>
          </p:cNvPr>
          <p:cNvSpPr>
            <a:spLocks noGrp="1"/>
          </p:cNvSpPr>
          <p:nvPr>
            <p:ph idx="1"/>
          </p:nvPr>
        </p:nvSpPr>
        <p:spPr/>
        <p:txBody>
          <a:bodyPr>
            <a:normAutofit lnSpcReduction="10000"/>
          </a:bodyPr>
          <a:lstStyle/>
          <a:p>
            <a:r>
              <a:rPr lang="en-US" altLang="zh-TW" dirty="0"/>
              <a:t>Plaintext</a:t>
            </a:r>
          </a:p>
          <a:p>
            <a:pPr lvl="1"/>
            <a:r>
              <a:rPr lang="en-US" altLang="zh-TW" dirty="0"/>
              <a:t>Readable message or data that is fed into the algorithm as input</a:t>
            </a:r>
          </a:p>
          <a:p>
            <a:r>
              <a:rPr lang="en-US" altLang="zh-TW" dirty="0"/>
              <a:t>Encryption algorithm</a:t>
            </a:r>
          </a:p>
          <a:p>
            <a:pPr lvl="1"/>
            <a:r>
              <a:rPr lang="en-US" altLang="zh-TW" dirty="0"/>
              <a:t>Performs transformations on the plaintext</a:t>
            </a:r>
          </a:p>
          <a:p>
            <a:r>
              <a:rPr lang="en-US" altLang="zh-TW" dirty="0"/>
              <a:t>Public and private key</a:t>
            </a:r>
          </a:p>
          <a:p>
            <a:pPr lvl="1"/>
            <a:r>
              <a:rPr lang="en-US" altLang="zh-TW" dirty="0"/>
              <a:t>Pair of keys, one for encryption, one for decryption</a:t>
            </a:r>
          </a:p>
          <a:p>
            <a:r>
              <a:rPr lang="en-US" altLang="zh-TW" dirty="0"/>
              <a:t>Ciphertext</a:t>
            </a:r>
          </a:p>
          <a:p>
            <a:pPr lvl="1"/>
            <a:r>
              <a:rPr lang="en-US" altLang="zh-TW" dirty="0"/>
              <a:t>Scrambled message produced as output</a:t>
            </a:r>
          </a:p>
          <a:p>
            <a:r>
              <a:rPr lang="en-US" altLang="zh-TW" dirty="0"/>
              <a:t>Decryption key</a:t>
            </a:r>
          </a:p>
          <a:p>
            <a:pPr lvl="1"/>
            <a:r>
              <a:rPr lang="en-US" altLang="zh-TW" dirty="0"/>
              <a:t>Produces the original plaintext</a:t>
            </a:r>
          </a:p>
          <a:p>
            <a:endParaRPr lang="zh-TW" altLang="en-US" dirty="0"/>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F363CD-AE16-4B60-9EA8-6C345B736F0B}"/>
              </a:ext>
            </a:extLst>
          </p:cNvPr>
          <p:cNvSpPr>
            <a:spLocks noGrp="1"/>
          </p:cNvSpPr>
          <p:nvPr>
            <p:ph type="title"/>
          </p:nvPr>
        </p:nvSpPr>
        <p:spPr/>
        <p:txBody>
          <a:bodyPr/>
          <a:lstStyle/>
          <a:p>
            <a:r>
              <a:rPr lang="en-US" altLang="zh-TW" dirty="0"/>
              <a:t>Public-Key Encryption Essential Steps</a:t>
            </a:r>
            <a:endParaRPr lang="zh-TW" altLang="en-US" dirty="0"/>
          </a:p>
        </p:txBody>
      </p:sp>
      <p:sp>
        <p:nvSpPr>
          <p:cNvPr id="3" name="內容版面配置區 2">
            <a:extLst>
              <a:ext uri="{FF2B5EF4-FFF2-40B4-BE49-F238E27FC236}">
                <a16:creationId xmlns:a16="http://schemas.microsoft.com/office/drawing/2014/main" id="{4DD3F81A-ECB2-496B-B313-59C1B334A646}"/>
              </a:ext>
            </a:extLst>
          </p:cNvPr>
          <p:cNvSpPr>
            <a:spLocks noGrp="1"/>
          </p:cNvSpPr>
          <p:nvPr>
            <p:ph idx="1"/>
          </p:nvPr>
        </p:nvSpPr>
        <p:spPr/>
        <p:txBody>
          <a:bodyPr>
            <a:normAutofit fontScale="92500" lnSpcReduction="10000"/>
          </a:bodyPr>
          <a:lstStyle/>
          <a:p>
            <a:r>
              <a:rPr lang="en-US" altLang="zh-TW" dirty="0"/>
              <a:t>Each user generates a pair of keys to be used for the encryption and decryption of messages.</a:t>
            </a:r>
          </a:p>
          <a:p>
            <a:r>
              <a:rPr lang="en-US" altLang="zh-TW" dirty="0"/>
              <a:t>Each user places one of the two keys in a public register or other accessible file.</a:t>
            </a:r>
          </a:p>
          <a:p>
            <a:pPr lvl="1"/>
            <a:r>
              <a:rPr lang="en-US" altLang="zh-TW" dirty="0"/>
              <a:t>This is the public key. </a:t>
            </a:r>
          </a:p>
          <a:p>
            <a:pPr lvl="1"/>
            <a:r>
              <a:rPr lang="en-US" altLang="zh-TW" dirty="0"/>
              <a:t>The companion key is kept private. </a:t>
            </a:r>
          </a:p>
          <a:p>
            <a:pPr lvl="1"/>
            <a:r>
              <a:rPr lang="en-US" altLang="zh-TW" dirty="0"/>
              <a:t>Each user maintains a collection of public keys obtained from others.</a:t>
            </a:r>
          </a:p>
          <a:p>
            <a:r>
              <a:rPr lang="en-US" altLang="zh-TW" dirty="0"/>
              <a:t>If Bob wishes to send a private message to Alice, Bob encrypts the message using Alice’s public key.</a:t>
            </a:r>
          </a:p>
          <a:p>
            <a:r>
              <a:rPr lang="en-US" altLang="zh-TW" dirty="0"/>
              <a:t>When Alice receives the message, she decrypts it using her private key. </a:t>
            </a:r>
          </a:p>
          <a:p>
            <a:pPr lvl="1"/>
            <a:r>
              <a:rPr lang="en-US" altLang="zh-TW" dirty="0"/>
              <a:t>No other recipient can decrypt the message because only Alice knows Alice’s private key.</a:t>
            </a:r>
            <a:endParaRPr lang="zh-TW" altLang="en-US" dirty="0"/>
          </a:p>
        </p:txBody>
      </p:sp>
      <p:sp>
        <p:nvSpPr>
          <p:cNvPr id="4" name="投影片編號版面配置區 3">
            <a:extLst>
              <a:ext uri="{FF2B5EF4-FFF2-40B4-BE49-F238E27FC236}">
                <a16:creationId xmlns:a16="http://schemas.microsoft.com/office/drawing/2014/main" id="{3A1FD2FF-2ABD-4E48-AD77-3FE905C31FE0}"/>
              </a:ext>
            </a:extLst>
          </p:cNvPr>
          <p:cNvSpPr>
            <a:spLocks noGrp="1"/>
          </p:cNvSpPr>
          <p:nvPr>
            <p:ph type="sldNum" sz="quarter" idx="12"/>
          </p:nvPr>
        </p:nvSpPr>
        <p:spPr/>
        <p:txBody>
          <a:bodyPr/>
          <a:lstStyle/>
          <a:p>
            <a:fld id="{06AFB70A-E524-49E4-8F5C-48BFBE4381EC}" type="slidenum">
              <a:rPr lang="en-US" altLang="zh-TW" smtClean="0"/>
              <a:pPr/>
              <a:t>64</a:t>
            </a:fld>
            <a:endParaRPr lang="en-US" altLang="zh-TW"/>
          </a:p>
        </p:txBody>
      </p:sp>
    </p:spTree>
    <p:extLst>
      <p:ext uri="{BB962C8B-B14F-4D97-AF65-F5344CB8AC3E}">
        <p14:creationId xmlns:p14="http://schemas.microsoft.com/office/powerpoint/2010/main" val="1388469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7EC8F8-1B9B-4059-B0E7-5890C0754001}"/>
              </a:ext>
            </a:extLst>
          </p:cNvPr>
          <p:cNvPicPr>
            <a:picLocks noChangeAspect="1"/>
          </p:cNvPicPr>
          <p:nvPr/>
        </p:nvPicPr>
        <p:blipFill>
          <a:blip r:embed="rId2"/>
          <a:stretch>
            <a:fillRect/>
          </a:stretch>
        </p:blipFill>
        <p:spPr>
          <a:xfrm>
            <a:off x="437514" y="0"/>
            <a:ext cx="11316971" cy="6858000"/>
          </a:xfrm>
          <a:prstGeom prst="rect">
            <a:avLst/>
          </a:prstGeom>
        </p:spPr>
      </p:pic>
      <p:sp>
        <p:nvSpPr>
          <p:cNvPr id="4" name="投影片編號版面配置區 3">
            <a:extLst>
              <a:ext uri="{FF2B5EF4-FFF2-40B4-BE49-F238E27FC236}">
                <a16:creationId xmlns:a16="http://schemas.microsoft.com/office/drawing/2014/main" id="{FFC06B41-19A8-4C3E-A4AC-9ACF7A269367}"/>
              </a:ext>
            </a:extLst>
          </p:cNvPr>
          <p:cNvSpPr>
            <a:spLocks noGrp="1"/>
          </p:cNvSpPr>
          <p:nvPr>
            <p:ph type="sldNum" sz="quarter" idx="12"/>
          </p:nvPr>
        </p:nvSpPr>
        <p:spPr/>
        <p:txBody>
          <a:bodyPr/>
          <a:lstStyle/>
          <a:p>
            <a:fld id="{06AFB70A-E524-49E4-8F5C-48BFBE4381EC}" type="slidenum">
              <a:rPr lang="en-US" altLang="zh-TW" smtClean="0"/>
              <a:pPr/>
              <a:t>65</a:t>
            </a:fld>
            <a:endParaRPr lang="en-US" altLang="zh-TW"/>
          </a:p>
        </p:txBody>
      </p:sp>
      <p:sp>
        <p:nvSpPr>
          <p:cNvPr id="2" name="標題 1">
            <a:extLst>
              <a:ext uri="{FF2B5EF4-FFF2-40B4-BE49-F238E27FC236}">
                <a16:creationId xmlns:a16="http://schemas.microsoft.com/office/drawing/2014/main" id="{2724E8B2-50E8-4FE9-B0AC-3FA9F6C4B144}"/>
              </a:ext>
            </a:extLst>
          </p:cNvPr>
          <p:cNvSpPr>
            <a:spLocks noGrp="1"/>
          </p:cNvSpPr>
          <p:nvPr>
            <p:ph type="title"/>
          </p:nvPr>
        </p:nvSpPr>
        <p:spPr>
          <a:xfrm>
            <a:off x="5087887" y="136525"/>
            <a:ext cx="6272839" cy="1060227"/>
          </a:xfrm>
        </p:spPr>
        <p:txBody>
          <a:bodyPr>
            <a:normAutofit/>
          </a:bodyPr>
          <a:lstStyle/>
          <a:p>
            <a:r>
              <a:rPr lang="en-US" altLang="zh-TW" sz="3200" dirty="0"/>
              <a:t>Encryption with Public Key</a:t>
            </a:r>
            <a:br>
              <a:rPr lang="en-US" altLang="zh-TW" sz="3200" dirty="0"/>
            </a:br>
            <a:r>
              <a:rPr lang="en-US" altLang="zh-TW" sz="3200" dirty="0"/>
              <a:t>Provide Confidentiality</a:t>
            </a:r>
            <a:endParaRPr lang="zh-TW" altLang="en-US" sz="3200" dirty="0"/>
          </a:p>
        </p:txBody>
      </p:sp>
    </p:spTree>
    <p:extLst>
      <p:ext uri="{BB962C8B-B14F-4D97-AF65-F5344CB8AC3E}">
        <p14:creationId xmlns:p14="http://schemas.microsoft.com/office/powerpoint/2010/main" val="384150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F63977B-9E23-4B43-91AD-A7DAEB5629A2}"/>
              </a:ext>
            </a:extLst>
          </p:cNvPr>
          <p:cNvPicPr>
            <a:picLocks noChangeAspect="1"/>
          </p:cNvPicPr>
          <p:nvPr/>
        </p:nvPicPr>
        <p:blipFill>
          <a:blip r:embed="rId2"/>
          <a:stretch>
            <a:fillRect/>
          </a:stretch>
        </p:blipFill>
        <p:spPr>
          <a:xfrm>
            <a:off x="441753" y="0"/>
            <a:ext cx="11308493" cy="6858000"/>
          </a:xfrm>
          <a:prstGeom prst="rect">
            <a:avLst/>
          </a:prstGeom>
        </p:spPr>
      </p:pic>
      <p:sp>
        <p:nvSpPr>
          <p:cNvPr id="4" name="投影片編號版面配置區 3">
            <a:extLst>
              <a:ext uri="{FF2B5EF4-FFF2-40B4-BE49-F238E27FC236}">
                <a16:creationId xmlns:a16="http://schemas.microsoft.com/office/drawing/2014/main" id="{FFC06B41-19A8-4C3E-A4AC-9ACF7A269367}"/>
              </a:ext>
            </a:extLst>
          </p:cNvPr>
          <p:cNvSpPr>
            <a:spLocks noGrp="1"/>
          </p:cNvSpPr>
          <p:nvPr>
            <p:ph type="sldNum" sz="quarter" idx="12"/>
          </p:nvPr>
        </p:nvSpPr>
        <p:spPr/>
        <p:txBody>
          <a:bodyPr/>
          <a:lstStyle/>
          <a:p>
            <a:fld id="{06AFB70A-E524-49E4-8F5C-48BFBE4381EC}" type="slidenum">
              <a:rPr lang="en-US" altLang="zh-TW" smtClean="0"/>
              <a:pPr/>
              <a:t>66</a:t>
            </a:fld>
            <a:endParaRPr lang="en-US" altLang="zh-TW"/>
          </a:p>
        </p:txBody>
      </p:sp>
      <p:sp>
        <p:nvSpPr>
          <p:cNvPr id="2" name="標題 1">
            <a:extLst>
              <a:ext uri="{FF2B5EF4-FFF2-40B4-BE49-F238E27FC236}">
                <a16:creationId xmlns:a16="http://schemas.microsoft.com/office/drawing/2014/main" id="{2724E8B2-50E8-4FE9-B0AC-3FA9F6C4B144}"/>
              </a:ext>
            </a:extLst>
          </p:cNvPr>
          <p:cNvSpPr>
            <a:spLocks noGrp="1"/>
          </p:cNvSpPr>
          <p:nvPr>
            <p:ph type="title"/>
          </p:nvPr>
        </p:nvSpPr>
        <p:spPr>
          <a:xfrm>
            <a:off x="407368" y="116632"/>
            <a:ext cx="6662359" cy="1224136"/>
          </a:xfrm>
        </p:spPr>
        <p:txBody>
          <a:bodyPr>
            <a:normAutofit/>
          </a:bodyPr>
          <a:lstStyle/>
          <a:p>
            <a:r>
              <a:rPr lang="en-US" altLang="zh-TW" sz="3200" dirty="0"/>
              <a:t>Encryption with Private Key</a:t>
            </a:r>
            <a:br>
              <a:rPr lang="en-US" altLang="zh-TW" sz="3200" dirty="0"/>
            </a:br>
            <a:r>
              <a:rPr lang="en-US" altLang="zh-TW" sz="3200" dirty="0"/>
              <a:t>Provide Authentication, Data Integrity</a:t>
            </a:r>
            <a:endParaRPr lang="zh-TW" altLang="en-US" sz="3200" dirty="0"/>
          </a:p>
        </p:txBody>
      </p:sp>
    </p:spTree>
    <p:extLst>
      <p:ext uri="{BB962C8B-B14F-4D97-AF65-F5344CB8AC3E}">
        <p14:creationId xmlns:p14="http://schemas.microsoft.com/office/powerpoint/2010/main" val="350864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E748C9-53E8-4468-BC58-47046ED37F15}"/>
              </a:ext>
            </a:extLst>
          </p:cNvPr>
          <p:cNvSpPr>
            <a:spLocks noGrp="1"/>
          </p:cNvSpPr>
          <p:nvPr>
            <p:ph type="title"/>
          </p:nvPr>
        </p:nvSpPr>
        <p:spPr/>
        <p:txBody>
          <a:bodyPr/>
          <a:lstStyle/>
          <a:p>
            <a:r>
              <a:rPr lang="en-US" altLang="zh-TW" dirty="0"/>
              <a:t>Applications for Public-Key Cryptosystems </a:t>
            </a:r>
            <a:endParaRPr lang="zh-TW" altLang="en-US" dirty="0"/>
          </a:p>
        </p:txBody>
      </p:sp>
      <p:pic>
        <p:nvPicPr>
          <p:cNvPr id="17" name="圖片 16">
            <a:extLst>
              <a:ext uri="{FF2B5EF4-FFF2-40B4-BE49-F238E27FC236}">
                <a16:creationId xmlns:a16="http://schemas.microsoft.com/office/drawing/2014/main" id="{8164C7AF-C90E-4AD2-83A8-EBA860BB785C}"/>
              </a:ext>
            </a:extLst>
          </p:cNvPr>
          <p:cNvPicPr>
            <a:picLocks noChangeAspect="1"/>
          </p:cNvPicPr>
          <p:nvPr/>
        </p:nvPicPr>
        <p:blipFill>
          <a:blip r:embed="rId3"/>
          <a:stretch>
            <a:fillRect/>
          </a:stretch>
        </p:blipFill>
        <p:spPr>
          <a:xfrm>
            <a:off x="199202" y="1852392"/>
            <a:ext cx="11793596" cy="3153215"/>
          </a:xfrm>
          <a:prstGeom prst="rect">
            <a:avLst/>
          </a:prstGeom>
        </p:spPr>
      </p:pic>
    </p:spTree>
  </p:cSld>
  <p:clrMapOvr>
    <a:masterClrMapping/>
  </p:clrMapOvr>
  <p:transition spd="slow">
    <p:wipe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Requirements for Public-Key Cryptosystems</a:t>
            </a:r>
          </a:p>
        </p:txBody>
      </p:sp>
      <p:sp>
        <p:nvSpPr>
          <p:cNvPr id="10" name="內容版面配置區 9">
            <a:extLst>
              <a:ext uri="{FF2B5EF4-FFF2-40B4-BE49-F238E27FC236}">
                <a16:creationId xmlns:a16="http://schemas.microsoft.com/office/drawing/2014/main" id="{CA643364-6BE6-4D25-AFD2-A1A6FFB804CD}"/>
              </a:ext>
            </a:extLst>
          </p:cNvPr>
          <p:cNvSpPr>
            <a:spLocks noGrp="1"/>
          </p:cNvSpPr>
          <p:nvPr>
            <p:ph idx="1"/>
          </p:nvPr>
        </p:nvSpPr>
        <p:spPr/>
        <p:txBody>
          <a:bodyPr>
            <a:normAutofit lnSpcReduction="10000"/>
          </a:bodyPr>
          <a:lstStyle/>
          <a:p>
            <a:pPr lvl="0"/>
            <a:r>
              <a:rPr lang="en-US" altLang="zh-TW" dirty="0"/>
              <a:t>Computationally easy to create key pairs</a:t>
            </a:r>
          </a:p>
          <a:p>
            <a:pPr lvl="0"/>
            <a:r>
              <a:rPr lang="en-US" altLang="zh-TW" dirty="0"/>
              <a:t>Computationally easy for sender knowing public key to encrypt messages</a:t>
            </a:r>
          </a:p>
          <a:p>
            <a:pPr lvl="0"/>
            <a:r>
              <a:rPr lang="en-US" altLang="zh-TW" dirty="0"/>
              <a:t>Computationally easy for receiver knowing private key to decrypt ciphertext</a:t>
            </a:r>
          </a:p>
          <a:p>
            <a:pPr lvl="0"/>
            <a:r>
              <a:rPr lang="en-US" altLang="zh-TW" dirty="0"/>
              <a:t>Computationally infeasible for opponent to determine private key from public key</a:t>
            </a:r>
          </a:p>
          <a:p>
            <a:pPr lvl="0"/>
            <a:r>
              <a:rPr lang="en-US" altLang="zh-TW" dirty="0"/>
              <a:t>Computationally infeasible for opponent to otherwise recover original message</a:t>
            </a:r>
          </a:p>
          <a:p>
            <a:pPr lvl="0"/>
            <a:r>
              <a:rPr lang="en-US" altLang="zh-TW" dirty="0"/>
              <a:t>Useful if either key can be used for each role</a:t>
            </a:r>
            <a:endParaRPr lang="zh-TW"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dirty="0"/>
              <a:t>Asymmetric Encryption Algorithms</a:t>
            </a:r>
          </a:p>
        </p:txBody>
      </p:sp>
      <p:sp>
        <p:nvSpPr>
          <p:cNvPr id="10" name="內容版面配置區 9">
            <a:extLst>
              <a:ext uri="{FF2B5EF4-FFF2-40B4-BE49-F238E27FC236}">
                <a16:creationId xmlns:a16="http://schemas.microsoft.com/office/drawing/2014/main" id="{56D9D0AC-E346-4B6D-94E8-E37811E56461}"/>
              </a:ext>
            </a:extLst>
          </p:cNvPr>
          <p:cNvSpPr>
            <a:spLocks noGrp="1"/>
          </p:cNvSpPr>
          <p:nvPr>
            <p:ph idx="1"/>
          </p:nvPr>
        </p:nvSpPr>
        <p:spPr/>
        <p:txBody>
          <a:bodyPr>
            <a:normAutofit fontScale="85000" lnSpcReduction="10000"/>
          </a:bodyPr>
          <a:lstStyle/>
          <a:p>
            <a:pPr lvl="0"/>
            <a:r>
              <a:rPr lang="en-US" altLang="zh-TW" dirty="0"/>
              <a:t>RSA (</a:t>
            </a:r>
            <a:r>
              <a:rPr lang="en-US" altLang="zh-TW" dirty="0" err="1"/>
              <a:t>Rivest</a:t>
            </a:r>
            <a:r>
              <a:rPr lang="en-US" altLang="zh-TW" dirty="0"/>
              <a:t>, Shamir, </a:t>
            </a:r>
            <a:r>
              <a:rPr lang="en-US" altLang="zh-TW" dirty="0" err="1"/>
              <a:t>Adleman</a:t>
            </a:r>
            <a:r>
              <a:rPr lang="en-US" altLang="zh-TW" dirty="0"/>
              <a:t>)</a:t>
            </a:r>
          </a:p>
          <a:p>
            <a:pPr lvl="1"/>
            <a:r>
              <a:rPr lang="en-US" altLang="zh-TW" dirty="0"/>
              <a:t>Developed in 1977</a:t>
            </a:r>
          </a:p>
          <a:p>
            <a:pPr lvl="1"/>
            <a:r>
              <a:rPr lang="en-US" altLang="zh-TW" dirty="0"/>
              <a:t>Most widely accepted and implemented approach to public-key encryption</a:t>
            </a:r>
          </a:p>
          <a:p>
            <a:pPr lvl="1"/>
            <a:r>
              <a:rPr lang="en-US" altLang="zh-TW" dirty="0"/>
              <a:t>Block cipher in which the plaintext and ciphertext are integers between 0 and n-1 for some n.</a:t>
            </a:r>
          </a:p>
          <a:p>
            <a:pPr lvl="0"/>
            <a:r>
              <a:rPr lang="en-US" altLang="zh-TW" dirty="0"/>
              <a:t>Diffie-Hellman key exchange algorithm</a:t>
            </a:r>
          </a:p>
          <a:p>
            <a:pPr lvl="1"/>
            <a:r>
              <a:rPr lang="en-US" altLang="zh-TW" dirty="0"/>
              <a:t>Enables two users to securely reach agreement about a shared secret that can be used as a secret key for subsequent symmetric encryption of messages</a:t>
            </a:r>
          </a:p>
          <a:p>
            <a:pPr lvl="1"/>
            <a:r>
              <a:rPr lang="en-US" altLang="zh-TW" dirty="0"/>
              <a:t>Limited to the exchange of the keys</a:t>
            </a:r>
          </a:p>
          <a:p>
            <a:pPr lvl="0"/>
            <a:r>
              <a:rPr lang="en-US" altLang="zh-TW" dirty="0"/>
              <a:t>Digital Signature Standard (DSS)</a:t>
            </a:r>
          </a:p>
          <a:p>
            <a:pPr lvl="1"/>
            <a:r>
              <a:rPr lang="en-US" altLang="zh-TW" dirty="0"/>
              <a:t>Provides only a digital signature function with SHA-1</a:t>
            </a:r>
          </a:p>
          <a:p>
            <a:pPr lvl="1"/>
            <a:r>
              <a:rPr lang="en-US" altLang="zh-TW" dirty="0"/>
              <a:t>Cannot be used for encryption or key exchange</a:t>
            </a:r>
          </a:p>
          <a:p>
            <a:pPr lvl="0"/>
            <a:r>
              <a:rPr lang="en-US" altLang="zh-TW" dirty="0"/>
              <a:t>Elliptic curve cryptography (ECC)</a:t>
            </a:r>
          </a:p>
          <a:p>
            <a:pPr lvl="1"/>
            <a:r>
              <a:rPr lang="en-US" altLang="zh-TW" dirty="0"/>
              <a:t>Security like RSA, but with much smaller keys</a:t>
            </a:r>
          </a:p>
          <a:p>
            <a:endParaRPr lang="zh-TW" altLang="en-US" dirty="0"/>
          </a:p>
        </p:txBody>
      </p:sp>
      <p:sp>
        <p:nvSpPr>
          <p:cNvPr id="66564" name="Rectangle 4"/>
          <p:cNvSpPr>
            <a:spLocks noChangeArrowheads="1"/>
          </p:cNvSpPr>
          <p:nvPr/>
        </p:nvSpPr>
        <p:spPr bwMode="auto">
          <a:xfrm>
            <a:off x="2041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BC27CE5-3988-4242-962C-614DEA89B65A}"/>
              </a:ext>
            </a:extLst>
          </p:cNvPr>
          <p:cNvSpPr>
            <a:spLocks noGrp="1" noChangeArrowheads="1"/>
          </p:cNvSpPr>
          <p:nvPr>
            <p:ph type="title"/>
          </p:nvPr>
        </p:nvSpPr>
        <p:spPr/>
        <p:txBody>
          <a:bodyPr/>
          <a:lstStyle/>
          <a:p>
            <a:r>
              <a:rPr lang="en-US" altLang="zh-TW"/>
              <a:t>Transposition Cipher (</a:t>
            </a:r>
            <a:r>
              <a:rPr lang="zh-TW" altLang="en-US"/>
              <a:t>移轉密碼法</a:t>
            </a:r>
            <a:r>
              <a:rPr lang="en-US" altLang="zh-TW"/>
              <a:t>)</a:t>
            </a:r>
          </a:p>
        </p:txBody>
      </p:sp>
      <p:sp>
        <p:nvSpPr>
          <p:cNvPr id="8195" name="Rectangle 3">
            <a:extLst>
              <a:ext uri="{FF2B5EF4-FFF2-40B4-BE49-F238E27FC236}">
                <a16:creationId xmlns:a16="http://schemas.microsoft.com/office/drawing/2014/main" id="{65506712-7F3B-4D5D-B4A3-735A04A17FC1}"/>
              </a:ext>
            </a:extLst>
          </p:cNvPr>
          <p:cNvSpPr>
            <a:spLocks noGrp="1" noChangeArrowheads="1"/>
          </p:cNvSpPr>
          <p:nvPr>
            <p:ph idx="1"/>
          </p:nvPr>
        </p:nvSpPr>
        <p:spPr/>
        <p:txBody>
          <a:bodyPr/>
          <a:lstStyle/>
          <a:p>
            <a:r>
              <a:rPr lang="en-US" altLang="zh-TW"/>
              <a:t>Scytale (</a:t>
            </a:r>
            <a:r>
              <a:rPr lang="zh-TW" altLang="en-US"/>
              <a:t>斯巴達密碼棒</a:t>
            </a:r>
            <a:r>
              <a:rPr lang="en-US" altLang="zh-TW"/>
              <a:t>)</a:t>
            </a:r>
            <a:r>
              <a:rPr lang="zh-TW" altLang="en-US"/>
              <a:t>：將明文中的字元調動位置來進行加密 </a:t>
            </a:r>
          </a:p>
        </p:txBody>
      </p:sp>
      <p:sp>
        <p:nvSpPr>
          <p:cNvPr id="6" name="投影片編號版面配置區 4">
            <a:extLst>
              <a:ext uri="{FF2B5EF4-FFF2-40B4-BE49-F238E27FC236}">
                <a16:creationId xmlns:a16="http://schemas.microsoft.com/office/drawing/2014/main" id="{6A59ABAC-DC6D-433D-A0D1-29AAD657F46E}"/>
              </a:ext>
            </a:extLst>
          </p:cNvPr>
          <p:cNvSpPr>
            <a:spLocks noGrp="1"/>
          </p:cNvSpPr>
          <p:nvPr>
            <p:ph type="sldNum" sz="quarter" idx="12"/>
          </p:nvPr>
        </p:nvSpPr>
        <p:spPr/>
        <p:txBody>
          <a:bodyPr/>
          <a:lstStyle>
            <a:lvl1pPr eaLnBrk="0" hangingPunct="0">
              <a:defRPr kumimoji="1">
                <a:solidFill>
                  <a:schemeClr val="tx1"/>
                </a:solidFill>
                <a:latin typeface="Tahoma" panose="020B0604030504040204" pitchFamily="34" charset="0"/>
                <a:ea typeface="新細明體" panose="02020500000000000000" pitchFamily="18" charset="-120"/>
              </a:defRPr>
            </a:lvl1pPr>
            <a:lvl2pPr marL="742950" indent="-285750" eaLnBrk="0" hangingPunct="0">
              <a:defRPr kumimoji="1">
                <a:solidFill>
                  <a:schemeClr val="tx1"/>
                </a:solidFill>
                <a:latin typeface="Tahoma" panose="020B0604030504040204" pitchFamily="34" charset="0"/>
                <a:ea typeface="新細明體" panose="02020500000000000000" pitchFamily="18" charset="-120"/>
              </a:defRPr>
            </a:lvl2pPr>
            <a:lvl3pPr marL="1143000" indent="-228600" eaLnBrk="0" hangingPunct="0">
              <a:defRPr kumimoji="1">
                <a:solidFill>
                  <a:schemeClr val="tx1"/>
                </a:solidFill>
                <a:latin typeface="Tahoma" panose="020B0604030504040204" pitchFamily="34" charset="0"/>
                <a:ea typeface="新細明體" panose="02020500000000000000" pitchFamily="18" charset="-120"/>
              </a:defRPr>
            </a:lvl3pPr>
            <a:lvl4pPr marL="1600200" indent="-228600" eaLnBrk="0" hangingPunct="0">
              <a:defRPr kumimoji="1">
                <a:solidFill>
                  <a:schemeClr val="tx1"/>
                </a:solidFill>
                <a:latin typeface="Tahoma" panose="020B0604030504040204" pitchFamily="34" charset="0"/>
                <a:ea typeface="新細明體" panose="02020500000000000000" pitchFamily="18" charset="-120"/>
              </a:defRPr>
            </a:lvl4pPr>
            <a:lvl5pPr marL="2057400" indent="-228600" eaLnBrk="0" hangingPunct="0">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anose="02020500000000000000" pitchFamily="18" charset="-120"/>
              </a:defRPr>
            </a:lvl9pPr>
          </a:lstStyle>
          <a:p>
            <a:pPr eaLnBrk="1" hangingPunct="1"/>
            <a:fld id="{3EBEE244-7B81-4245-BB42-8896259B1380}" type="slidenum">
              <a:rPr lang="en-US" altLang="zh-TW">
                <a:solidFill>
                  <a:srgbClr val="898989"/>
                </a:solidFill>
              </a:rPr>
              <a:pPr eaLnBrk="1" hangingPunct="1"/>
              <a:t>7</a:t>
            </a:fld>
            <a:endParaRPr lang="en-US" altLang="zh-TW">
              <a:solidFill>
                <a:srgbClr val="898989"/>
              </a:solidFill>
            </a:endParaRPr>
          </a:p>
        </p:txBody>
      </p:sp>
      <p:pic>
        <p:nvPicPr>
          <p:cNvPr id="8197" name="Picture 4" descr="scytale">
            <a:extLst>
              <a:ext uri="{FF2B5EF4-FFF2-40B4-BE49-F238E27FC236}">
                <a16:creationId xmlns:a16="http://schemas.microsoft.com/office/drawing/2014/main" id="{4F7BA192-C0AB-4AD3-B266-BC5ED891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2354692"/>
            <a:ext cx="6119192" cy="382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Signatures</a:t>
            </a:r>
          </a:p>
        </p:txBody>
      </p:sp>
      <p:sp>
        <p:nvSpPr>
          <p:cNvPr id="3" name="Content Placeholder 2"/>
          <p:cNvSpPr>
            <a:spLocks noGrp="1"/>
          </p:cNvSpPr>
          <p:nvPr>
            <p:ph idx="1"/>
          </p:nvPr>
        </p:nvSpPr>
        <p:spPr/>
        <p:txBody>
          <a:bodyPr>
            <a:normAutofit lnSpcReduction="10000"/>
          </a:bodyPr>
          <a:lstStyle/>
          <a:p>
            <a:r>
              <a:rPr lang="en-US" dirty="0"/>
              <a:t>NIST FIPS PUB 186-4 defines a digital signature as:</a:t>
            </a:r>
          </a:p>
          <a:p>
            <a:pPr lvl="1"/>
            <a:r>
              <a:rPr lang="en-US" dirty="0"/>
              <a:t>The result of a cryptographic transformation of data that,  when properly implemented, provides a mechanism for verifying origin authentication, data integrity and signatory non-repudiation.</a:t>
            </a:r>
          </a:p>
          <a:p>
            <a:r>
              <a:rPr lang="en-US" dirty="0"/>
              <a:t>Thus, a digital signature is a data-dependent bit pattern, generated by an agent as a function of a file, message, or other form of data block</a:t>
            </a:r>
          </a:p>
          <a:p>
            <a:r>
              <a:rPr lang="en-US" dirty="0"/>
              <a:t>FIPS 186-4 specifies the use of one of three digital signature algorithms:</a:t>
            </a:r>
          </a:p>
          <a:p>
            <a:pPr lvl="1"/>
            <a:r>
              <a:rPr lang="en-US" dirty="0"/>
              <a:t>Digital Signature Algorithm (DSA)</a:t>
            </a:r>
          </a:p>
          <a:p>
            <a:pPr lvl="1"/>
            <a:r>
              <a:rPr lang="en-US" dirty="0"/>
              <a:t>RSA Digital Signature Algorithm</a:t>
            </a:r>
          </a:p>
          <a:p>
            <a:pPr lvl="1"/>
            <a:r>
              <a:rPr lang="en-US" dirty="0"/>
              <a:t>Elliptic Curve Digital Signature Algorithm (ECDSA)</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9C85B6F-6D98-4B0F-BFFC-C806EA616B30}"/>
              </a:ext>
            </a:extLst>
          </p:cNvPr>
          <p:cNvPicPr>
            <a:picLocks noChangeAspect="1"/>
          </p:cNvPicPr>
          <p:nvPr/>
        </p:nvPicPr>
        <p:blipFill>
          <a:blip r:embed="rId3"/>
          <a:stretch>
            <a:fillRect/>
          </a:stretch>
        </p:blipFill>
        <p:spPr>
          <a:xfrm>
            <a:off x="2761890" y="0"/>
            <a:ext cx="6668219" cy="6858000"/>
          </a:xfrm>
          <a:prstGeom prst="rect">
            <a:avLst/>
          </a:prstGeom>
        </p:spPr>
      </p:pic>
      <p:sp>
        <p:nvSpPr>
          <p:cNvPr id="5" name="標題 4">
            <a:extLst>
              <a:ext uri="{FF2B5EF4-FFF2-40B4-BE49-F238E27FC236}">
                <a16:creationId xmlns:a16="http://schemas.microsoft.com/office/drawing/2014/main" id="{DD5827AD-87B1-4471-B2FC-094CE5B2C534}"/>
              </a:ext>
            </a:extLst>
          </p:cNvPr>
          <p:cNvSpPr>
            <a:spLocks noGrp="1"/>
          </p:cNvSpPr>
          <p:nvPr>
            <p:ph type="title"/>
          </p:nvPr>
        </p:nvSpPr>
        <p:spPr>
          <a:xfrm>
            <a:off x="479377" y="365760"/>
            <a:ext cx="2448272" cy="1263040"/>
          </a:xfrm>
        </p:spPr>
        <p:txBody>
          <a:bodyPr>
            <a:noAutofit/>
          </a:bodyPr>
          <a:lstStyle/>
          <a:p>
            <a:r>
              <a:rPr lang="en-US" altLang="zh-TW" sz="2000" dirty="0"/>
              <a:t>Simplified Depiction of Essential Elements of Digital Signature Process</a:t>
            </a:r>
            <a:endParaRPr lang="zh-TW" altLang="en-US" sz="2000" dirty="0"/>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15F2CE5-DA02-4C7F-93CF-CFB2E678B108}"/>
              </a:ext>
            </a:extLst>
          </p:cNvPr>
          <p:cNvPicPr>
            <a:picLocks noChangeAspect="1"/>
          </p:cNvPicPr>
          <p:nvPr/>
        </p:nvPicPr>
        <p:blipFill>
          <a:blip r:embed="rId3"/>
          <a:stretch>
            <a:fillRect/>
          </a:stretch>
        </p:blipFill>
        <p:spPr>
          <a:xfrm>
            <a:off x="592529" y="0"/>
            <a:ext cx="11006942" cy="6858000"/>
          </a:xfrm>
          <a:prstGeom prst="rect">
            <a:avLst/>
          </a:prstGeom>
        </p:spPr>
      </p:pic>
      <p:sp>
        <p:nvSpPr>
          <p:cNvPr id="2" name="標題 1">
            <a:extLst>
              <a:ext uri="{FF2B5EF4-FFF2-40B4-BE49-F238E27FC236}">
                <a16:creationId xmlns:a16="http://schemas.microsoft.com/office/drawing/2014/main" id="{561E389C-39DB-4E03-84FE-0B10A8C49043}"/>
              </a:ext>
            </a:extLst>
          </p:cNvPr>
          <p:cNvSpPr>
            <a:spLocks noGrp="1"/>
          </p:cNvSpPr>
          <p:nvPr>
            <p:ph type="title"/>
          </p:nvPr>
        </p:nvSpPr>
        <p:spPr>
          <a:xfrm>
            <a:off x="4871864" y="6381328"/>
            <a:ext cx="2592287" cy="398944"/>
          </a:xfrm>
        </p:spPr>
        <p:txBody>
          <a:bodyPr>
            <a:normAutofit fontScale="90000"/>
          </a:bodyPr>
          <a:lstStyle/>
          <a:p>
            <a:r>
              <a:rPr lang="en-US" altLang="zh-TW" sz="2000" dirty="0"/>
              <a:t>Public-Key Certificate Use</a:t>
            </a:r>
            <a:endParaRPr lang="zh-TW" altLang="en-US" sz="2000" dirty="0"/>
          </a:p>
        </p:txBody>
      </p:sp>
    </p:spTree>
    <p:extLst>
      <p:ext uri="{BB962C8B-B14F-4D97-AF65-F5344CB8AC3E}">
        <p14:creationId xmlns:p14="http://schemas.microsoft.com/office/powerpoint/2010/main" val="1624041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86FBB2-2E1F-4D56-BEAA-335B046CBC48}"/>
              </a:ext>
            </a:extLst>
          </p:cNvPr>
          <p:cNvSpPr>
            <a:spLocks noGrp="1"/>
          </p:cNvSpPr>
          <p:nvPr>
            <p:ph type="title"/>
          </p:nvPr>
        </p:nvSpPr>
        <p:spPr/>
        <p:txBody>
          <a:bodyPr/>
          <a:lstStyle/>
          <a:p>
            <a:r>
              <a:rPr lang="en-US" altLang="zh-TW" dirty="0"/>
              <a:t>Digital Envelopes</a:t>
            </a:r>
            <a:br>
              <a:rPr lang="en-US" altLang="zh-TW" dirty="0"/>
            </a:br>
            <a:r>
              <a:rPr lang="en-US" altLang="zh-TW" dirty="0"/>
              <a:t>(a) Creation of a digital envelope</a:t>
            </a:r>
            <a:endParaRPr lang="zh-TW" altLang="en-US" dirty="0"/>
          </a:p>
        </p:txBody>
      </p:sp>
      <p:pic>
        <p:nvPicPr>
          <p:cNvPr id="5" name="圖片 4">
            <a:extLst>
              <a:ext uri="{FF2B5EF4-FFF2-40B4-BE49-F238E27FC236}">
                <a16:creationId xmlns:a16="http://schemas.microsoft.com/office/drawing/2014/main" id="{A49910D5-294E-492A-A82A-E7240DD99DBC}"/>
              </a:ext>
            </a:extLst>
          </p:cNvPr>
          <p:cNvPicPr>
            <a:picLocks noChangeAspect="1"/>
          </p:cNvPicPr>
          <p:nvPr/>
        </p:nvPicPr>
        <p:blipFill>
          <a:blip r:embed="rId3"/>
          <a:stretch>
            <a:fillRect/>
          </a:stretch>
        </p:blipFill>
        <p:spPr>
          <a:xfrm>
            <a:off x="0" y="1700808"/>
            <a:ext cx="12192000" cy="4168283"/>
          </a:xfrm>
          <a:prstGeom prst="rect">
            <a:avLst/>
          </a:prstGeom>
        </p:spPr>
      </p:pic>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86FBB2-2E1F-4D56-BEAA-335B046CBC48}"/>
              </a:ext>
            </a:extLst>
          </p:cNvPr>
          <p:cNvSpPr>
            <a:spLocks noGrp="1"/>
          </p:cNvSpPr>
          <p:nvPr>
            <p:ph type="title"/>
          </p:nvPr>
        </p:nvSpPr>
        <p:spPr/>
        <p:txBody>
          <a:bodyPr/>
          <a:lstStyle/>
          <a:p>
            <a:r>
              <a:rPr lang="en-US" altLang="zh-TW" dirty="0"/>
              <a:t>Digital Envelopes</a:t>
            </a:r>
            <a:br>
              <a:rPr lang="en-US" altLang="zh-TW" dirty="0"/>
            </a:br>
            <a:r>
              <a:rPr lang="en-US" altLang="zh-TW" dirty="0"/>
              <a:t>(b) Opening a digital envelope</a:t>
            </a:r>
            <a:endParaRPr lang="zh-TW" altLang="en-US" dirty="0"/>
          </a:p>
        </p:txBody>
      </p:sp>
      <p:pic>
        <p:nvPicPr>
          <p:cNvPr id="4" name="圖片 3">
            <a:extLst>
              <a:ext uri="{FF2B5EF4-FFF2-40B4-BE49-F238E27FC236}">
                <a16:creationId xmlns:a16="http://schemas.microsoft.com/office/drawing/2014/main" id="{A3C4F21E-BC25-4F8D-80FE-04FF0465AF93}"/>
              </a:ext>
            </a:extLst>
          </p:cNvPr>
          <p:cNvPicPr>
            <a:picLocks noChangeAspect="1"/>
          </p:cNvPicPr>
          <p:nvPr/>
        </p:nvPicPr>
        <p:blipFill>
          <a:blip r:embed="rId3"/>
          <a:stretch>
            <a:fillRect/>
          </a:stretch>
        </p:blipFill>
        <p:spPr>
          <a:xfrm>
            <a:off x="0" y="1700808"/>
            <a:ext cx="12192000" cy="4010526"/>
          </a:xfrm>
          <a:prstGeom prst="rect">
            <a:avLst/>
          </a:prstGeom>
        </p:spPr>
      </p:pic>
    </p:spTree>
    <p:extLst>
      <p:ext uri="{BB962C8B-B14F-4D97-AF65-F5344CB8AC3E}">
        <p14:creationId xmlns:p14="http://schemas.microsoft.com/office/powerpoint/2010/main" val="82279370"/>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t>Random Numbers</a:t>
            </a:r>
          </a:p>
        </p:txBody>
      </p:sp>
      <p:sp>
        <p:nvSpPr>
          <p:cNvPr id="249859" name="Rectangle 3"/>
          <p:cNvSpPr>
            <a:spLocks noGrp="1" noChangeArrowheads="1"/>
          </p:cNvSpPr>
          <p:nvPr>
            <p:ph idx="1"/>
          </p:nvPr>
        </p:nvSpPr>
        <p:spPr/>
        <p:txBody>
          <a:bodyPr/>
          <a:lstStyle/>
          <a:p>
            <a:r>
              <a:rPr lang="en-US" altLang="zh-TW" dirty="0"/>
              <a:t>Uses include generation of:</a:t>
            </a:r>
            <a:endParaRPr lang="en-US" dirty="0"/>
          </a:p>
          <a:p>
            <a:pPr lvl="1"/>
            <a:r>
              <a:rPr lang="en-US" dirty="0"/>
              <a:t>Keys for public-key algorithms</a:t>
            </a:r>
          </a:p>
          <a:p>
            <a:pPr lvl="1"/>
            <a:r>
              <a:rPr lang="en-US" dirty="0"/>
              <a:t>Stream key for symmetric stream cipher</a:t>
            </a:r>
          </a:p>
          <a:p>
            <a:pPr lvl="1"/>
            <a:r>
              <a:rPr lang="en-US" dirty="0"/>
              <a:t>Symmetric key for use as a temporary session key or in creating a digital envelope</a:t>
            </a:r>
          </a:p>
          <a:p>
            <a:pPr lvl="1"/>
            <a:r>
              <a:rPr lang="en-US" dirty="0"/>
              <a:t>Handshaking to prevent replay attacks</a:t>
            </a:r>
          </a:p>
          <a:p>
            <a:pPr lvl="1"/>
            <a:r>
              <a:rPr lang="en-US" dirty="0"/>
              <a:t> Session key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idx="1"/>
          </p:nvPr>
        </p:nvSpPr>
        <p:spPr/>
        <p:txBody>
          <a:bodyPr/>
          <a:lstStyle/>
          <a:p>
            <a:r>
              <a:rPr lang="en-US" dirty="0"/>
              <a:t>Randomness</a:t>
            </a:r>
          </a:p>
        </p:txBody>
      </p:sp>
      <p:sp>
        <p:nvSpPr>
          <p:cNvPr id="17" name="Content Placeholder 16"/>
          <p:cNvSpPr>
            <a:spLocks noGrp="1"/>
          </p:cNvSpPr>
          <p:nvPr>
            <p:ph sz="half" idx="2"/>
          </p:nvPr>
        </p:nvSpPr>
        <p:spPr/>
        <p:txBody>
          <a:bodyPr/>
          <a:lstStyle/>
          <a:p>
            <a:r>
              <a:rPr lang="en-US" dirty="0"/>
              <a:t>Criteria:</a:t>
            </a:r>
          </a:p>
          <a:p>
            <a:pPr lvl="1"/>
            <a:r>
              <a:rPr lang="en-US" dirty="0"/>
              <a:t>Uniform distribution</a:t>
            </a:r>
          </a:p>
          <a:p>
            <a:pPr lvl="2"/>
            <a:r>
              <a:rPr lang="en-US" dirty="0"/>
              <a:t>Frequency of occurrence of each of the numbers should be approximately the same</a:t>
            </a:r>
          </a:p>
          <a:p>
            <a:pPr lvl="1"/>
            <a:r>
              <a:rPr lang="en-US" dirty="0"/>
              <a:t>Independence</a:t>
            </a:r>
          </a:p>
          <a:p>
            <a:pPr lvl="2"/>
            <a:r>
              <a:rPr lang="en-US" dirty="0"/>
              <a:t>No one value in the sequence can be inferred from the others</a:t>
            </a:r>
          </a:p>
        </p:txBody>
      </p:sp>
      <p:sp>
        <p:nvSpPr>
          <p:cNvPr id="18" name="Text Placeholder 17"/>
          <p:cNvSpPr>
            <a:spLocks noGrp="1"/>
          </p:cNvSpPr>
          <p:nvPr>
            <p:ph type="body" sz="quarter" idx="3"/>
          </p:nvPr>
        </p:nvSpPr>
        <p:spPr/>
        <p:txBody>
          <a:bodyPr/>
          <a:lstStyle/>
          <a:p>
            <a:r>
              <a:rPr lang="en-US" dirty="0"/>
              <a:t>Unpredictability</a:t>
            </a:r>
          </a:p>
        </p:txBody>
      </p:sp>
      <p:sp>
        <p:nvSpPr>
          <p:cNvPr id="19" name="Content Placeholder 18"/>
          <p:cNvSpPr>
            <a:spLocks noGrp="1"/>
          </p:cNvSpPr>
          <p:nvPr>
            <p:ph sz="quarter" idx="4"/>
          </p:nvPr>
        </p:nvSpPr>
        <p:spPr/>
        <p:txBody>
          <a:bodyPr/>
          <a:lstStyle/>
          <a:p>
            <a:r>
              <a:rPr lang="en-US" dirty="0"/>
              <a:t>Each number is statistically independent of other numbers in the sequence</a:t>
            </a:r>
          </a:p>
          <a:p>
            <a:r>
              <a:rPr lang="en-US" dirty="0"/>
              <a:t>Opponent should not be able to predict future elements of the sequence on the basis of earlier elements</a:t>
            </a:r>
          </a:p>
        </p:txBody>
      </p:sp>
      <p:sp>
        <p:nvSpPr>
          <p:cNvPr id="15" name="Title 14"/>
          <p:cNvSpPr>
            <a:spLocks noGrp="1"/>
          </p:cNvSpPr>
          <p:nvPr>
            <p:ph type="title"/>
          </p:nvPr>
        </p:nvSpPr>
        <p:spPr/>
        <p:txBody>
          <a:bodyPr/>
          <a:lstStyle/>
          <a:p>
            <a:r>
              <a:rPr lang="en-US" dirty="0"/>
              <a:t>Random Number Requirements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dirty="0"/>
              <a:t>Random versus Pseudorandom</a:t>
            </a:r>
          </a:p>
        </p:txBody>
      </p:sp>
      <p:sp>
        <p:nvSpPr>
          <p:cNvPr id="7" name="內容版面配置區 6">
            <a:extLst>
              <a:ext uri="{FF2B5EF4-FFF2-40B4-BE49-F238E27FC236}">
                <a16:creationId xmlns:a16="http://schemas.microsoft.com/office/drawing/2014/main" id="{71479652-34FA-4CE8-8212-1AEFE09BEE93}"/>
              </a:ext>
            </a:extLst>
          </p:cNvPr>
          <p:cNvSpPr>
            <a:spLocks noGrp="1"/>
          </p:cNvSpPr>
          <p:nvPr>
            <p:ph idx="1"/>
          </p:nvPr>
        </p:nvSpPr>
        <p:spPr/>
        <p:txBody>
          <a:bodyPr>
            <a:normAutofit fontScale="92500" lnSpcReduction="10000"/>
          </a:bodyPr>
          <a:lstStyle/>
          <a:p>
            <a:pPr lvl="0"/>
            <a:r>
              <a:rPr lang="en-US" altLang="zh-TW" dirty="0"/>
              <a:t>Cryptographic applications typically make use of algorithmic techniques for random number generation</a:t>
            </a:r>
          </a:p>
          <a:p>
            <a:pPr lvl="1"/>
            <a:r>
              <a:rPr lang="en-US" altLang="zh-TW" dirty="0"/>
              <a:t>Algorithms are deterministic and therefore produce sequences of numbers that are not statistically random</a:t>
            </a:r>
          </a:p>
          <a:p>
            <a:pPr lvl="0"/>
            <a:r>
              <a:rPr lang="en-US" altLang="zh-TW" dirty="0"/>
              <a:t>Pseudorandom numbers are:</a:t>
            </a:r>
          </a:p>
          <a:p>
            <a:pPr lvl="1"/>
            <a:r>
              <a:rPr lang="en-US" altLang="zh-TW" dirty="0"/>
              <a:t>Sequences produced that satisfy statistical randomness tests</a:t>
            </a:r>
          </a:p>
          <a:p>
            <a:pPr lvl="1"/>
            <a:r>
              <a:rPr lang="en-US" altLang="zh-TW" dirty="0"/>
              <a:t>Likely to be predictable</a:t>
            </a:r>
          </a:p>
          <a:p>
            <a:pPr lvl="0"/>
            <a:r>
              <a:rPr lang="en-US" altLang="zh-TW" dirty="0"/>
              <a:t>True random number generator (TRNG):</a:t>
            </a:r>
          </a:p>
          <a:p>
            <a:pPr lvl="1"/>
            <a:r>
              <a:rPr lang="en-US" altLang="zh-TW" dirty="0"/>
              <a:t>Uses a nondeterministic source to produce randomness</a:t>
            </a:r>
          </a:p>
          <a:p>
            <a:pPr lvl="1"/>
            <a:r>
              <a:rPr lang="en-US" altLang="zh-TW" dirty="0"/>
              <a:t>Most operate by measuring unpredictable natural processes</a:t>
            </a:r>
          </a:p>
          <a:p>
            <a:pPr lvl="2"/>
            <a:r>
              <a:rPr lang="en-US" altLang="zh-TW" dirty="0"/>
              <a:t>e.g. radiation, gas discharge, leaky capacitors</a:t>
            </a:r>
          </a:p>
          <a:p>
            <a:pPr lvl="1"/>
            <a:r>
              <a:rPr lang="en-US" altLang="zh-TW" dirty="0"/>
              <a:t>Increasingly provided on modern processors</a:t>
            </a:r>
            <a:endParaRPr lang="zh-TW"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dirty="0"/>
              <a:t>Practical Application: </a:t>
            </a:r>
            <a:br>
              <a:rPr lang="en-US" dirty="0"/>
            </a:br>
            <a:r>
              <a:rPr lang="en-US" dirty="0"/>
              <a:t>Encryption of Stored Data</a:t>
            </a:r>
          </a:p>
        </p:txBody>
      </p:sp>
      <p:sp>
        <p:nvSpPr>
          <p:cNvPr id="8" name="內容版面配置區 7">
            <a:extLst>
              <a:ext uri="{FF2B5EF4-FFF2-40B4-BE49-F238E27FC236}">
                <a16:creationId xmlns:a16="http://schemas.microsoft.com/office/drawing/2014/main" id="{5684A1DD-5B6A-42E6-8C6D-5820EE1B62BE}"/>
              </a:ext>
            </a:extLst>
          </p:cNvPr>
          <p:cNvSpPr>
            <a:spLocks noGrp="1"/>
          </p:cNvSpPr>
          <p:nvPr>
            <p:ph idx="1"/>
          </p:nvPr>
        </p:nvSpPr>
        <p:spPr/>
        <p:txBody>
          <a:bodyPr>
            <a:normAutofit lnSpcReduction="10000"/>
          </a:bodyPr>
          <a:lstStyle/>
          <a:p>
            <a:pPr lvl="0"/>
            <a:r>
              <a:rPr lang="en-US" altLang="zh-TW" dirty="0"/>
              <a:t>Common to encrypt transmitted data</a:t>
            </a:r>
          </a:p>
          <a:p>
            <a:pPr lvl="0"/>
            <a:r>
              <a:rPr lang="en-US" altLang="zh-TW" dirty="0"/>
              <a:t>Much less common for stored data</a:t>
            </a:r>
          </a:p>
          <a:p>
            <a:pPr lvl="1"/>
            <a:r>
              <a:rPr lang="en-US" altLang="zh-TW" dirty="0"/>
              <a:t>There is often little protection beyond domain authentication and operating system access controls</a:t>
            </a:r>
          </a:p>
          <a:p>
            <a:pPr lvl="1"/>
            <a:r>
              <a:rPr lang="en-US" altLang="zh-TW" dirty="0"/>
              <a:t>Data are archived for indefinite periods</a:t>
            </a:r>
          </a:p>
          <a:p>
            <a:pPr lvl="1"/>
            <a:r>
              <a:rPr lang="en-US" altLang="zh-TW" dirty="0"/>
              <a:t>Even though erased, until disk sectors are reused data are recoverable</a:t>
            </a:r>
          </a:p>
          <a:p>
            <a:pPr lvl="0"/>
            <a:r>
              <a:rPr lang="en-US" altLang="zh-TW" dirty="0"/>
              <a:t>Approaches to encrypt stored data:</a:t>
            </a:r>
          </a:p>
          <a:p>
            <a:pPr lvl="1"/>
            <a:r>
              <a:rPr lang="en-US" altLang="zh-TW" dirty="0"/>
              <a:t>Use a commercially available encryption package</a:t>
            </a:r>
          </a:p>
          <a:p>
            <a:pPr lvl="1"/>
            <a:r>
              <a:rPr lang="en-US" altLang="zh-TW" dirty="0"/>
              <a:t>Back-end appliance</a:t>
            </a:r>
          </a:p>
          <a:p>
            <a:pPr lvl="1"/>
            <a:r>
              <a:rPr lang="en-US" altLang="zh-TW" dirty="0"/>
              <a:t>Library based tape encryption</a:t>
            </a:r>
          </a:p>
          <a:p>
            <a:pPr lvl="1"/>
            <a:r>
              <a:rPr lang="en-US" altLang="zh-TW" dirty="0"/>
              <a:t>Background laptop/PC data encryption</a:t>
            </a:r>
            <a:endParaRPr lang="zh-TW"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Summary</a:t>
            </a:r>
            <a:endParaRPr lang="en-AU" dirty="0"/>
          </a:p>
        </p:txBody>
      </p:sp>
      <p:sp>
        <p:nvSpPr>
          <p:cNvPr id="11" name="Content Placeholder 10"/>
          <p:cNvSpPr>
            <a:spLocks noGrp="1"/>
          </p:cNvSpPr>
          <p:nvPr>
            <p:ph sz="half" idx="2"/>
          </p:nvPr>
        </p:nvSpPr>
        <p:spPr/>
        <p:txBody>
          <a:bodyPr/>
          <a:lstStyle/>
          <a:p>
            <a:r>
              <a:rPr lang="en-AU" dirty="0"/>
              <a:t>Public-key encryption</a:t>
            </a:r>
          </a:p>
          <a:p>
            <a:pPr lvl="1"/>
            <a:r>
              <a:rPr lang="en-AU" dirty="0"/>
              <a:t>Structure</a:t>
            </a:r>
          </a:p>
          <a:p>
            <a:pPr lvl="1"/>
            <a:r>
              <a:rPr lang="en-AU" dirty="0"/>
              <a:t>Applications for public-key cryptosystems</a:t>
            </a:r>
          </a:p>
          <a:p>
            <a:pPr lvl="1"/>
            <a:r>
              <a:rPr lang="en-AU" dirty="0"/>
              <a:t>Requirements for public-key cryptography</a:t>
            </a:r>
          </a:p>
          <a:p>
            <a:pPr lvl="1"/>
            <a:r>
              <a:rPr lang="en-AU" dirty="0"/>
              <a:t>Asymmetric encryption algorithms</a:t>
            </a:r>
          </a:p>
          <a:p>
            <a:r>
              <a:rPr lang="en-AU" dirty="0"/>
              <a:t>Digital signatures and key management</a:t>
            </a:r>
          </a:p>
          <a:p>
            <a:pPr lvl="1"/>
            <a:r>
              <a:rPr lang="en-AU" dirty="0"/>
              <a:t>Digital signature</a:t>
            </a:r>
          </a:p>
          <a:p>
            <a:pPr lvl="1"/>
            <a:r>
              <a:rPr lang="en-AU" dirty="0"/>
              <a:t>Public-key certificates</a:t>
            </a:r>
          </a:p>
          <a:p>
            <a:pPr lvl="1"/>
            <a:r>
              <a:rPr lang="en-AU" dirty="0"/>
              <a:t>Symmetric key exchange using public-key encryption</a:t>
            </a:r>
          </a:p>
          <a:p>
            <a:pPr lvl="1"/>
            <a:r>
              <a:rPr lang="en-AU" dirty="0"/>
              <a:t>Digital envelopes</a:t>
            </a:r>
          </a:p>
          <a:p>
            <a:r>
              <a:rPr lang="en-AU" dirty="0"/>
              <a:t>Practical Application: Encryption of Stored Data</a:t>
            </a:r>
          </a:p>
        </p:txBody>
      </p:sp>
      <p:sp>
        <p:nvSpPr>
          <p:cNvPr id="2" name="Content Placeholder 1"/>
          <p:cNvSpPr>
            <a:spLocks noGrp="1"/>
          </p:cNvSpPr>
          <p:nvPr>
            <p:ph sz="quarter" idx="13"/>
          </p:nvPr>
        </p:nvSpPr>
        <p:spPr/>
        <p:txBody>
          <a:bodyPr>
            <a:normAutofit fontScale="85000" lnSpcReduction="20000"/>
          </a:bodyPr>
          <a:lstStyle/>
          <a:p>
            <a:r>
              <a:rPr lang="en-US" dirty="0"/>
              <a:t>Confidentiality with symmetric encryption</a:t>
            </a:r>
          </a:p>
          <a:p>
            <a:pPr lvl="1"/>
            <a:r>
              <a:rPr lang="en-US" dirty="0"/>
              <a:t>Symmetric encryption </a:t>
            </a:r>
          </a:p>
          <a:p>
            <a:pPr lvl="1"/>
            <a:r>
              <a:rPr lang="en-US" dirty="0"/>
              <a:t>Symmetric block encryption algorithms</a:t>
            </a:r>
          </a:p>
          <a:p>
            <a:pPr lvl="1"/>
            <a:r>
              <a:rPr lang="en-US" dirty="0"/>
              <a:t>Stream ciphers </a:t>
            </a:r>
          </a:p>
          <a:p>
            <a:r>
              <a:rPr lang="en-US" dirty="0"/>
              <a:t>Message authentication and hash functions</a:t>
            </a:r>
          </a:p>
          <a:p>
            <a:pPr lvl="1"/>
            <a:r>
              <a:rPr lang="en-US" dirty="0"/>
              <a:t>Authentication using  symmetric encryption</a:t>
            </a:r>
          </a:p>
          <a:p>
            <a:pPr lvl="1"/>
            <a:r>
              <a:rPr lang="en-US" dirty="0"/>
              <a:t>Message authentication without message encryption</a:t>
            </a:r>
          </a:p>
          <a:p>
            <a:pPr lvl="1"/>
            <a:r>
              <a:rPr lang="en-US" dirty="0"/>
              <a:t>Secure hash functions</a:t>
            </a:r>
          </a:p>
          <a:p>
            <a:pPr lvl="1"/>
            <a:r>
              <a:rPr lang="en-US" dirty="0"/>
              <a:t>Other applications of hash functions</a:t>
            </a:r>
          </a:p>
          <a:p>
            <a:r>
              <a:rPr lang="en-US" dirty="0"/>
              <a:t>Random and pseudorandom numbers</a:t>
            </a:r>
          </a:p>
          <a:p>
            <a:pPr lvl="1"/>
            <a:r>
              <a:rPr lang="en-US" dirty="0"/>
              <a:t>The use of random numbers</a:t>
            </a:r>
          </a:p>
          <a:p>
            <a:pPr lvl="1"/>
            <a:r>
              <a:rPr lang="en-US" dirty="0"/>
              <a:t>Random versus pseudorandom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位移加密法 </a:t>
            </a:r>
            <a:r>
              <a:rPr lang="en-US" altLang="zh-TW" dirty="0"/>
              <a:t>(Transposition Cipher)</a:t>
            </a:r>
            <a:endParaRPr lang="zh-TW" altLang="en-US" dirty="0"/>
          </a:p>
        </p:txBody>
      </p:sp>
      <p:sp>
        <p:nvSpPr>
          <p:cNvPr id="5" name="內容版面配置區 4"/>
          <p:cNvSpPr>
            <a:spLocks noGrp="1"/>
          </p:cNvSpPr>
          <p:nvPr>
            <p:ph sz="half" idx="1"/>
          </p:nvPr>
        </p:nvSpPr>
        <p:spPr/>
        <p:txBody>
          <a:bodyPr/>
          <a:lstStyle/>
          <a:p>
            <a:r>
              <a:rPr lang="zh-TW" altLang="en-US"/>
              <a:t>將訊息重新調整字母、位元的順序，藉以隱藏機密。</a:t>
            </a:r>
          </a:p>
          <a:p>
            <a:r>
              <a:rPr lang="zh-TW" altLang="en-US"/>
              <a:t>明文：小明今天早上把收集幾個月的蠶寶寶以每隻十塊錢價格賣給他的鄰居</a:t>
            </a:r>
          </a:p>
          <a:p>
            <a:r>
              <a:rPr lang="zh-TW" altLang="en-US"/>
              <a:t>密文：小上個寶塊給明把月以錢他今收的每價的天集蠶隻格鄰早幾寶十賣居</a:t>
            </a:r>
            <a:endParaRPr lang="zh-TW" altLang="en-US" dirty="0"/>
          </a:p>
        </p:txBody>
      </p:sp>
      <p:sp>
        <p:nvSpPr>
          <p:cNvPr id="4" name="投影片編號版面配置區 3"/>
          <p:cNvSpPr>
            <a:spLocks noGrp="1"/>
          </p:cNvSpPr>
          <p:nvPr>
            <p:ph type="sldNum" sz="quarter" idx="12"/>
          </p:nvPr>
        </p:nvSpPr>
        <p:spPr/>
        <p:txBody>
          <a:bodyPr/>
          <a:lstStyle/>
          <a:p>
            <a:fld id="{195346D8-AC81-47CC-9827-66C1911DA9F3}" type="slidenum">
              <a:rPr lang="en-US" altLang="zh-TW" smtClean="0"/>
              <a:pPr/>
              <a:t>8</a:t>
            </a:fld>
            <a:endParaRPr lang="en-US" altLang="zh-TW"/>
          </a:p>
        </p:txBody>
      </p:sp>
      <p:graphicFrame>
        <p:nvGraphicFramePr>
          <p:cNvPr id="11" name="表格 10"/>
          <p:cNvGraphicFramePr>
            <a:graphicFrameLocks noGrp="1"/>
          </p:cNvGraphicFramePr>
          <p:nvPr/>
        </p:nvGraphicFramePr>
        <p:xfrm>
          <a:off x="6600057" y="1988838"/>
          <a:ext cx="3210720" cy="3454716"/>
        </p:xfrm>
        <a:graphic>
          <a:graphicData uri="http://schemas.openxmlformats.org/drawingml/2006/table">
            <a:tbl>
              <a:tblPr firstRow="1" bandRow="1">
                <a:tableStyleId>{5940675A-B579-460E-94D1-54222C63F5DA}</a:tableStyleId>
              </a:tblPr>
              <a:tblGrid>
                <a:gridCol w="642144">
                  <a:extLst>
                    <a:ext uri="{9D8B030D-6E8A-4147-A177-3AD203B41FA5}">
                      <a16:colId xmlns:a16="http://schemas.microsoft.com/office/drawing/2014/main" val="20000"/>
                    </a:ext>
                  </a:extLst>
                </a:gridCol>
                <a:gridCol w="642144">
                  <a:extLst>
                    <a:ext uri="{9D8B030D-6E8A-4147-A177-3AD203B41FA5}">
                      <a16:colId xmlns:a16="http://schemas.microsoft.com/office/drawing/2014/main" val="20001"/>
                    </a:ext>
                  </a:extLst>
                </a:gridCol>
                <a:gridCol w="642144">
                  <a:extLst>
                    <a:ext uri="{9D8B030D-6E8A-4147-A177-3AD203B41FA5}">
                      <a16:colId xmlns:a16="http://schemas.microsoft.com/office/drawing/2014/main" val="20002"/>
                    </a:ext>
                  </a:extLst>
                </a:gridCol>
                <a:gridCol w="642144">
                  <a:extLst>
                    <a:ext uri="{9D8B030D-6E8A-4147-A177-3AD203B41FA5}">
                      <a16:colId xmlns:a16="http://schemas.microsoft.com/office/drawing/2014/main" val="20003"/>
                    </a:ext>
                  </a:extLst>
                </a:gridCol>
                <a:gridCol w="642144">
                  <a:extLst>
                    <a:ext uri="{9D8B030D-6E8A-4147-A177-3AD203B41FA5}">
                      <a16:colId xmlns:a16="http://schemas.microsoft.com/office/drawing/2014/main" val="20004"/>
                    </a:ext>
                  </a:extLst>
                </a:gridCol>
              </a:tblGrid>
              <a:tr h="575786">
                <a:tc>
                  <a:txBody>
                    <a:bodyPr/>
                    <a:lstStyle/>
                    <a:p>
                      <a:pPr algn="ctr"/>
                      <a:r>
                        <a:rPr lang="zh-TW" altLang="en-US" sz="2000" dirty="0"/>
                        <a:t>小</a:t>
                      </a:r>
                    </a:p>
                  </a:txBody>
                  <a:tcPr anchor="ctr"/>
                </a:tc>
                <a:tc>
                  <a:txBody>
                    <a:bodyPr/>
                    <a:lstStyle/>
                    <a:p>
                      <a:pPr algn="ctr"/>
                      <a:r>
                        <a:rPr lang="zh-TW" altLang="en-US" sz="2000" dirty="0"/>
                        <a:t>明</a:t>
                      </a:r>
                    </a:p>
                  </a:txBody>
                  <a:tcPr anchor="ctr"/>
                </a:tc>
                <a:tc>
                  <a:txBody>
                    <a:bodyPr/>
                    <a:lstStyle/>
                    <a:p>
                      <a:pPr algn="ctr"/>
                      <a:r>
                        <a:rPr lang="zh-TW" altLang="en-US" sz="2000" dirty="0"/>
                        <a:t>今</a:t>
                      </a:r>
                    </a:p>
                  </a:txBody>
                  <a:tcPr anchor="ctr"/>
                </a:tc>
                <a:tc>
                  <a:txBody>
                    <a:bodyPr/>
                    <a:lstStyle/>
                    <a:p>
                      <a:pPr algn="ctr"/>
                      <a:r>
                        <a:rPr lang="zh-TW" altLang="en-US" sz="2000" dirty="0"/>
                        <a:t>天</a:t>
                      </a:r>
                    </a:p>
                  </a:txBody>
                  <a:tcPr anchor="ctr"/>
                </a:tc>
                <a:tc>
                  <a:txBody>
                    <a:bodyPr/>
                    <a:lstStyle/>
                    <a:p>
                      <a:pPr algn="ctr"/>
                      <a:r>
                        <a:rPr lang="zh-TW" altLang="en-US" sz="2000" dirty="0"/>
                        <a:t>早</a:t>
                      </a:r>
                    </a:p>
                  </a:txBody>
                  <a:tcPr anchor="ctr"/>
                </a:tc>
                <a:extLst>
                  <a:ext uri="{0D108BD9-81ED-4DB2-BD59-A6C34878D82A}">
                    <a16:rowId xmlns:a16="http://schemas.microsoft.com/office/drawing/2014/main" val="10000"/>
                  </a:ext>
                </a:extLst>
              </a:tr>
              <a:tr h="575786">
                <a:tc>
                  <a:txBody>
                    <a:bodyPr/>
                    <a:lstStyle/>
                    <a:p>
                      <a:pPr algn="ctr"/>
                      <a:r>
                        <a:rPr lang="zh-TW" altLang="en-US" sz="2000" dirty="0"/>
                        <a:t>上</a:t>
                      </a:r>
                    </a:p>
                  </a:txBody>
                  <a:tcPr anchor="ctr"/>
                </a:tc>
                <a:tc>
                  <a:txBody>
                    <a:bodyPr/>
                    <a:lstStyle/>
                    <a:p>
                      <a:pPr algn="ctr"/>
                      <a:r>
                        <a:rPr lang="zh-TW" altLang="en-US" sz="2000" dirty="0"/>
                        <a:t>把</a:t>
                      </a:r>
                    </a:p>
                  </a:txBody>
                  <a:tcPr anchor="ctr"/>
                </a:tc>
                <a:tc>
                  <a:txBody>
                    <a:bodyPr/>
                    <a:lstStyle/>
                    <a:p>
                      <a:pPr algn="ctr"/>
                      <a:r>
                        <a:rPr lang="zh-TW" altLang="en-US" sz="2000" dirty="0"/>
                        <a:t>收</a:t>
                      </a:r>
                    </a:p>
                  </a:txBody>
                  <a:tcPr anchor="ctr"/>
                </a:tc>
                <a:tc>
                  <a:txBody>
                    <a:bodyPr/>
                    <a:lstStyle/>
                    <a:p>
                      <a:pPr algn="ctr"/>
                      <a:r>
                        <a:rPr lang="zh-TW" altLang="en-US" sz="2000" dirty="0"/>
                        <a:t>集</a:t>
                      </a:r>
                    </a:p>
                  </a:txBody>
                  <a:tcPr anchor="ctr"/>
                </a:tc>
                <a:tc>
                  <a:txBody>
                    <a:bodyPr/>
                    <a:lstStyle/>
                    <a:p>
                      <a:pPr algn="ctr"/>
                      <a:r>
                        <a:rPr lang="zh-TW" altLang="en-US" sz="2000" dirty="0"/>
                        <a:t>幾</a:t>
                      </a:r>
                    </a:p>
                  </a:txBody>
                  <a:tcPr anchor="ctr"/>
                </a:tc>
                <a:extLst>
                  <a:ext uri="{0D108BD9-81ED-4DB2-BD59-A6C34878D82A}">
                    <a16:rowId xmlns:a16="http://schemas.microsoft.com/office/drawing/2014/main" val="10001"/>
                  </a:ext>
                </a:extLst>
              </a:tr>
              <a:tr h="575786">
                <a:tc>
                  <a:txBody>
                    <a:bodyPr/>
                    <a:lstStyle/>
                    <a:p>
                      <a:pPr algn="ctr"/>
                      <a:r>
                        <a:rPr lang="zh-TW" altLang="en-US" sz="2000" dirty="0"/>
                        <a:t>個</a:t>
                      </a:r>
                    </a:p>
                  </a:txBody>
                  <a:tcPr anchor="ctr"/>
                </a:tc>
                <a:tc>
                  <a:txBody>
                    <a:bodyPr/>
                    <a:lstStyle/>
                    <a:p>
                      <a:pPr algn="ctr"/>
                      <a:r>
                        <a:rPr lang="zh-TW" altLang="en-US" sz="2000" dirty="0"/>
                        <a:t>月</a:t>
                      </a:r>
                    </a:p>
                  </a:txBody>
                  <a:tcPr anchor="ctr"/>
                </a:tc>
                <a:tc>
                  <a:txBody>
                    <a:bodyPr/>
                    <a:lstStyle/>
                    <a:p>
                      <a:pPr algn="ctr"/>
                      <a:r>
                        <a:rPr lang="zh-TW" altLang="en-US" sz="2000" dirty="0"/>
                        <a:t>的</a:t>
                      </a:r>
                    </a:p>
                  </a:txBody>
                  <a:tcPr anchor="ctr"/>
                </a:tc>
                <a:tc>
                  <a:txBody>
                    <a:bodyPr/>
                    <a:lstStyle/>
                    <a:p>
                      <a:pPr algn="ctr"/>
                      <a:r>
                        <a:rPr lang="zh-TW" altLang="en-US" sz="2000" dirty="0"/>
                        <a:t>蠶</a:t>
                      </a:r>
                    </a:p>
                  </a:txBody>
                  <a:tcPr anchor="ctr"/>
                </a:tc>
                <a:tc>
                  <a:txBody>
                    <a:bodyPr/>
                    <a:lstStyle/>
                    <a:p>
                      <a:pPr algn="ctr"/>
                      <a:r>
                        <a:rPr lang="zh-TW" altLang="en-US" sz="2000" dirty="0"/>
                        <a:t>寶</a:t>
                      </a:r>
                    </a:p>
                  </a:txBody>
                  <a:tcPr anchor="ctr"/>
                </a:tc>
                <a:extLst>
                  <a:ext uri="{0D108BD9-81ED-4DB2-BD59-A6C34878D82A}">
                    <a16:rowId xmlns:a16="http://schemas.microsoft.com/office/drawing/2014/main" val="10002"/>
                  </a:ext>
                </a:extLst>
              </a:tr>
              <a:tr h="575786">
                <a:tc>
                  <a:txBody>
                    <a:bodyPr/>
                    <a:lstStyle/>
                    <a:p>
                      <a:pPr algn="ctr"/>
                      <a:r>
                        <a:rPr lang="zh-TW" altLang="en-US" sz="2000" dirty="0"/>
                        <a:t>寶</a:t>
                      </a:r>
                    </a:p>
                  </a:txBody>
                  <a:tcPr anchor="ctr"/>
                </a:tc>
                <a:tc>
                  <a:txBody>
                    <a:bodyPr/>
                    <a:lstStyle/>
                    <a:p>
                      <a:pPr algn="ctr"/>
                      <a:r>
                        <a:rPr lang="zh-TW" altLang="en-US" sz="2000" dirty="0"/>
                        <a:t>以</a:t>
                      </a:r>
                    </a:p>
                  </a:txBody>
                  <a:tcPr anchor="ctr"/>
                </a:tc>
                <a:tc>
                  <a:txBody>
                    <a:bodyPr/>
                    <a:lstStyle/>
                    <a:p>
                      <a:pPr algn="ctr"/>
                      <a:r>
                        <a:rPr lang="zh-TW" altLang="en-US" sz="2000" dirty="0"/>
                        <a:t>每</a:t>
                      </a:r>
                    </a:p>
                  </a:txBody>
                  <a:tcPr anchor="ctr"/>
                </a:tc>
                <a:tc>
                  <a:txBody>
                    <a:bodyPr/>
                    <a:lstStyle/>
                    <a:p>
                      <a:pPr algn="ctr"/>
                      <a:r>
                        <a:rPr lang="zh-TW" altLang="en-US" sz="2000" dirty="0"/>
                        <a:t>隻</a:t>
                      </a:r>
                    </a:p>
                  </a:txBody>
                  <a:tcPr anchor="ctr"/>
                </a:tc>
                <a:tc>
                  <a:txBody>
                    <a:bodyPr/>
                    <a:lstStyle/>
                    <a:p>
                      <a:pPr algn="ctr"/>
                      <a:r>
                        <a:rPr lang="zh-TW" altLang="en-US" sz="2000" dirty="0"/>
                        <a:t>十</a:t>
                      </a:r>
                    </a:p>
                  </a:txBody>
                  <a:tcPr anchor="ctr"/>
                </a:tc>
                <a:extLst>
                  <a:ext uri="{0D108BD9-81ED-4DB2-BD59-A6C34878D82A}">
                    <a16:rowId xmlns:a16="http://schemas.microsoft.com/office/drawing/2014/main" val="10003"/>
                  </a:ext>
                </a:extLst>
              </a:tr>
              <a:tr h="575786">
                <a:tc>
                  <a:txBody>
                    <a:bodyPr/>
                    <a:lstStyle/>
                    <a:p>
                      <a:pPr algn="ctr"/>
                      <a:r>
                        <a:rPr lang="zh-TW" altLang="en-US" sz="2000" dirty="0"/>
                        <a:t>塊</a:t>
                      </a:r>
                    </a:p>
                  </a:txBody>
                  <a:tcPr anchor="ctr"/>
                </a:tc>
                <a:tc>
                  <a:txBody>
                    <a:bodyPr/>
                    <a:lstStyle/>
                    <a:p>
                      <a:pPr algn="ctr"/>
                      <a:r>
                        <a:rPr lang="zh-TW" altLang="en-US" sz="2000" dirty="0"/>
                        <a:t>錢</a:t>
                      </a:r>
                    </a:p>
                  </a:txBody>
                  <a:tcPr anchor="ctr"/>
                </a:tc>
                <a:tc>
                  <a:txBody>
                    <a:bodyPr/>
                    <a:lstStyle/>
                    <a:p>
                      <a:pPr algn="ctr"/>
                      <a:r>
                        <a:rPr lang="zh-TW" altLang="en-US" sz="2000" dirty="0"/>
                        <a:t>價</a:t>
                      </a:r>
                    </a:p>
                  </a:txBody>
                  <a:tcPr anchor="ctr"/>
                </a:tc>
                <a:tc>
                  <a:txBody>
                    <a:bodyPr/>
                    <a:lstStyle/>
                    <a:p>
                      <a:pPr algn="ctr"/>
                      <a:r>
                        <a:rPr lang="zh-TW" altLang="en-US" sz="2000" dirty="0"/>
                        <a:t>格</a:t>
                      </a:r>
                    </a:p>
                  </a:txBody>
                  <a:tcPr anchor="ctr"/>
                </a:tc>
                <a:tc>
                  <a:txBody>
                    <a:bodyPr/>
                    <a:lstStyle/>
                    <a:p>
                      <a:pPr algn="ctr"/>
                      <a:r>
                        <a:rPr lang="zh-TW" altLang="en-US" sz="2000" dirty="0"/>
                        <a:t>賣</a:t>
                      </a:r>
                    </a:p>
                  </a:txBody>
                  <a:tcPr anchor="ctr"/>
                </a:tc>
                <a:extLst>
                  <a:ext uri="{0D108BD9-81ED-4DB2-BD59-A6C34878D82A}">
                    <a16:rowId xmlns:a16="http://schemas.microsoft.com/office/drawing/2014/main" val="10004"/>
                  </a:ext>
                </a:extLst>
              </a:tr>
              <a:tr h="575786">
                <a:tc>
                  <a:txBody>
                    <a:bodyPr/>
                    <a:lstStyle/>
                    <a:p>
                      <a:pPr algn="ctr"/>
                      <a:r>
                        <a:rPr lang="zh-TW" altLang="en-US" sz="2000" dirty="0"/>
                        <a:t>給</a:t>
                      </a:r>
                    </a:p>
                  </a:txBody>
                  <a:tcPr anchor="ctr"/>
                </a:tc>
                <a:tc>
                  <a:txBody>
                    <a:bodyPr/>
                    <a:lstStyle/>
                    <a:p>
                      <a:pPr algn="ctr"/>
                      <a:r>
                        <a:rPr lang="zh-TW" altLang="en-US" sz="2000" dirty="0"/>
                        <a:t>他</a:t>
                      </a:r>
                    </a:p>
                  </a:txBody>
                  <a:tcPr anchor="ctr"/>
                </a:tc>
                <a:tc>
                  <a:txBody>
                    <a:bodyPr/>
                    <a:lstStyle/>
                    <a:p>
                      <a:pPr algn="ctr"/>
                      <a:r>
                        <a:rPr lang="zh-TW" altLang="en-US" sz="2000" dirty="0"/>
                        <a:t>的</a:t>
                      </a:r>
                    </a:p>
                  </a:txBody>
                  <a:tcPr anchor="ctr"/>
                </a:tc>
                <a:tc>
                  <a:txBody>
                    <a:bodyPr/>
                    <a:lstStyle/>
                    <a:p>
                      <a:pPr algn="ctr"/>
                      <a:r>
                        <a:rPr lang="zh-TW" altLang="en-US" sz="2000" dirty="0"/>
                        <a:t>鄰</a:t>
                      </a:r>
                    </a:p>
                  </a:txBody>
                  <a:tcPr anchor="ctr"/>
                </a:tc>
                <a:tc>
                  <a:txBody>
                    <a:bodyPr/>
                    <a:lstStyle/>
                    <a:p>
                      <a:pPr algn="ctr"/>
                      <a:r>
                        <a:rPr lang="zh-TW" altLang="en-US" sz="2000" dirty="0"/>
                        <a:t>居</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5358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Rail-fence Cipher(籬笆密碼法)</a:t>
            </a:r>
            <a:endParaRPr lang="en-US" altLang="zh-TW"/>
          </a:p>
        </p:txBody>
      </p:sp>
      <p:sp>
        <p:nvSpPr>
          <p:cNvPr id="17411" name="內容版面配置區 14"/>
          <p:cNvSpPr>
            <a:spLocks noGrp="1"/>
          </p:cNvSpPr>
          <p:nvPr>
            <p:ph idx="1"/>
          </p:nvPr>
        </p:nvSpPr>
        <p:spPr/>
        <p:txBody>
          <a:bodyPr/>
          <a:lstStyle/>
          <a:p>
            <a:r>
              <a:rPr lang="zh-TW" altLang="en-US"/>
              <a:t>暴力法破解的複雜度</a:t>
            </a:r>
            <a:r>
              <a:rPr lang="en-US" altLang="zh-TW"/>
              <a:t>: O(n!)</a:t>
            </a:r>
            <a:endParaRPr lang="zh-TW" altLang="en-US"/>
          </a:p>
        </p:txBody>
      </p:sp>
      <p:sp>
        <p:nvSpPr>
          <p:cNvPr id="8" name="投影片編號版面配置區 4"/>
          <p:cNvSpPr>
            <a:spLocks noGrp="1"/>
          </p:cNvSpPr>
          <p:nvPr>
            <p:ph type="sldNum" sz="quarter" idx="12"/>
          </p:nvPr>
        </p:nvSpPr>
        <p:spPr/>
        <p:txBody>
          <a:bodyPr/>
          <a:lstStyle/>
          <a:p>
            <a:fld id="{828C3129-BD8D-4154-B791-B0F3127EE106}" type="slidenum">
              <a:rPr lang="en-US" altLang="zh-TW" smtClean="0"/>
              <a:pPr/>
              <a:t>9</a:t>
            </a:fld>
            <a:endParaRPr lang="en-US" altLang="zh-TW"/>
          </a:p>
        </p:txBody>
      </p:sp>
      <p:grpSp>
        <p:nvGrpSpPr>
          <p:cNvPr id="17413" name="群組 11"/>
          <p:cNvGrpSpPr>
            <a:grpSpLocks/>
          </p:cNvGrpSpPr>
          <p:nvPr/>
        </p:nvGrpSpPr>
        <p:grpSpPr bwMode="auto">
          <a:xfrm>
            <a:off x="1199456" y="2445791"/>
            <a:ext cx="9144000" cy="3719513"/>
            <a:chOff x="0" y="2111375"/>
            <a:chExt cx="9144000" cy="3719513"/>
          </a:xfrm>
        </p:grpSpPr>
        <p:pic>
          <p:nvPicPr>
            <p:cNvPr id="17414" name="Picture 5"/>
            <p:cNvPicPr>
              <a:picLocks noChangeAspect="1" noChangeArrowheads="1"/>
            </p:cNvPicPr>
            <p:nvPr/>
          </p:nvPicPr>
          <p:blipFill>
            <a:blip r:embed="rId3"/>
            <a:srcRect/>
            <a:stretch>
              <a:fillRect/>
            </a:stretch>
          </p:blipFill>
          <p:spPr bwMode="auto">
            <a:xfrm>
              <a:off x="0" y="2114550"/>
              <a:ext cx="4427538" cy="3287713"/>
            </a:xfrm>
            <a:prstGeom prst="rect">
              <a:avLst/>
            </a:prstGeom>
            <a:noFill/>
            <a:ln w="9525">
              <a:solidFill>
                <a:schemeClr val="tx1"/>
              </a:solidFill>
              <a:miter lim="800000"/>
              <a:headEnd/>
              <a:tailEnd/>
            </a:ln>
          </p:spPr>
        </p:pic>
        <p:pic>
          <p:nvPicPr>
            <p:cNvPr id="17415" name="Picture 6"/>
            <p:cNvPicPr>
              <a:picLocks noChangeAspect="1" noChangeArrowheads="1"/>
            </p:cNvPicPr>
            <p:nvPr/>
          </p:nvPicPr>
          <p:blipFill>
            <a:blip r:embed="rId4"/>
            <a:srcRect/>
            <a:stretch>
              <a:fillRect/>
            </a:stretch>
          </p:blipFill>
          <p:spPr bwMode="auto">
            <a:xfrm>
              <a:off x="4572000" y="2111375"/>
              <a:ext cx="4572000" cy="3278188"/>
            </a:xfrm>
            <a:prstGeom prst="rect">
              <a:avLst/>
            </a:prstGeom>
            <a:noFill/>
            <a:ln w="9525">
              <a:solidFill>
                <a:schemeClr val="tx1"/>
              </a:solidFill>
              <a:miter lim="800000"/>
              <a:headEnd/>
              <a:tailEnd/>
            </a:ln>
          </p:spPr>
        </p:pic>
        <p:sp>
          <p:nvSpPr>
            <p:cNvPr id="17416" name="Rectangle 7"/>
            <p:cNvSpPr>
              <a:spLocks noChangeArrowheads="1"/>
            </p:cNvSpPr>
            <p:nvPr/>
          </p:nvSpPr>
          <p:spPr bwMode="auto">
            <a:xfrm>
              <a:off x="323850" y="5373688"/>
              <a:ext cx="3997325" cy="457200"/>
            </a:xfrm>
            <a:prstGeom prst="rect">
              <a:avLst/>
            </a:prstGeom>
            <a:noFill/>
            <a:ln w="9525">
              <a:noFill/>
              <a:miter lim="800000"/>
              <a:headEnd/>
              <a:tailEnd/>
            </a:ln>
          </p:spPr>
          <p:txBody>
            <a:bodyPr wrap="none">
              <a:spAutoFit/>
            </a:bodyPr>
            <a:lstStyle/>
            <a:p>
              <a:r>
                <a:rPr lang="en-US" altLang="zh-TW" sz="2400"/>
                <a:t>Rail Fence</a:t>
              </a:r>
              <a:r>
                <a:rPr lang="zh-TW" altLang="en-US" sz="2400"/>
                <a:t>密碼法的加密操作</a:t>
              </a:r>
            </a:p>
          </p:txBody>
        </p:sp>
        <p:sp>
          <p:nvSpPr>
            <p:cNvPr id="17417" name="Rectangle 8"/>
            <p:cNvSpPr>
              <a:spLocks noChangeArrowheads="1"/>
            </p:cNvSpPr>
            <p:nvPr/>
          </p:nvSpPr>
          <p:spPr bwMode="auto">
            <a:xfrm>
              <a:off x="4787900" y="5373688"/>
              <a:ext cx="3997325" cy="457200"/>
            </a:xfrm>
            <a:prstGeom prst="rect">
              <a:avLst/>
            </a:prstGeom>
            <a:noFill/>
            <a:ln w="9525">
              <a:noFill/>
              <a:miter lim="800000"/>
              <a:headEnd/>
              <a:tailEnd/>
            </a:ln>
          </p:spPr>
          <p:txBody>
            <a:bodyPr wrap="none">
              <a:spAutoFit/>
            </a:bodyPr>
            <a:lstStyle/>
            <a:p>
              <a:r>
                <a:rPr lang="en-US" altLang="zh-TW" sz="2400"/>
                <a:t>Rail Fence</a:t>
              </a:r>
              <a:r>
                <a:rPr lang="zh-TW" altLang="en-US" sz="2400"/>
                <a:t>密碼法的解密操作</a:t>
              </a:r>
            </a:p>
          </p:txBody>
        </p:sp>
      </p:grpSp>
    </p:spTree>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要素</Template>
  <TotalTime>14549</TotalTime>
  <Words>16037</Words>
  <Application>Microsoft Office PowerPoint</Application>
  <PresentationFormat>寬螢幕</PresentationFormat>
  <Paragraphs>2131</Paragraphs>
  <Slides>79</Slides>
  <Notes>56</Notes>
  <HiddenSlides>0</HiddenSlides>
  <MMClips>0</MMClips>
  <ScaleCrop>false</ScaleCrop>
  <HeadingPairs>
    <vt:vector size="6" baseType="variant">
      <vt:variant>
        <vt:lpstr>使用字型</vt:lpstr>
      </vt:variant>
      <vt:variant>
        <vt:i4>12</vt:i4>
      </vt:variant>
      <vt:variant>
        <vt:lpstr>佈景主題</vt:lpstr>
      </vt:variant>
      <vt:variant>
        <vt:i4>4</vt:i4>
      </vt:variant>
      <vt:variant>
        <vt:lpstr>投影片標題</vt:lpstr>
      </vt:variant>
      <vt:variant>
        <vt:i4>79</vt:i4>
      </vt:variant>
    </vt:vector>
  </HeadingPairs>
  <TitlesOfParts>
    <vt:vector size="95" baseType="lpstr">
      <vt:lpstr>Linux Libertine</vt:lpstr>
      <vt:lpstr>微軟正黑體</vt:lpstr>
      <vt:lpstr>標楷體</vt:lpstr>
      <vt:lpstr>Arial</vt:lpstr>
      <vt:lpstr>Calibri</vt:lpstr>
      <vt:lpstr>Calibri Light</vt:lpstr>
      <vt:lpstr>Cambria Math</vt:lpstr>
      <vt:lpstr>Consolas</vt:lpstr>
      <vt:lpstr>Tahoma</vt:lpstr>
      <vt:lpstr>Times New Roman</vt:lpstr>
      <vt:lpstr>Wingdings</vt:lpstr>
      <vt:lpstr>Wingdings 2</vt:lpstr>
      <vt:lpstr>HDOfficeLightV0</vt:lpstr>
      <vt:lpstr>1_HDOfficeLightV0</vt:lpstr>
      <vt:lpstr>2_HDOfficeLightV0</vt:lpstr>
      <vt:lpstr>3_HDOfficeLightV0</vt:lpstr>
      <vt:lpstr>資訊安全 Chapter 2 Cryptographic Tools 密碼學工具</vt:lpstr>
      <vt:lpstr>Outline 大綱</vt:lpstr>
      <vt:lpstr>Learning Objectives 學習目標</vt:lpstr>
      <vt:lpstr>Symmetric Encryption 對稱加密</vt:lpstr>
      <vt:lpstr>Ingredients of Symmetric Encryption Schemes</vt:lpstr>
      <vt:lpstr>Simplified Model of Symmetric Encryption</vt:lpstr>
      <vt:lpstr>Transposition Cipher (移轉密碼法)</vt:lpstr>
      <vt:lpstr>位移加密法 (Transposition Cipher)</vt:lpstr>
      <vt:lpstr>Rail-fence Cipher(籬笆密碼法)</vt:lpstr>
      <vt:lpstr>Substitution Cipher (替代密碼法) </vt:lpstr>
      <vt:lpstr>Caesar Cipher(凱撒密碼法) </vt:lpstr>
      <vt:lpstr>Substitution Cipher</vt:lpstr>
      <vt:lpstr>Substitution Cipher with Limited Symbol Table</vt:lpstr>
      <vt:lpstr>Substitution Cipher (替代密碼法)</vt:lpstr>
      <vt:lpstr>Nomenclator Cipher (命名密碼法)</vt:lpstr>
      <vt:lpstr>Poly-alphabetic Substitution Cipher</vt:lpstr>
      <vt:lpstr>Poly-alphabetic Substitution Cipher</vt:lpstr>
      <vt:lpstr>Vigènere密碼法 </vt:lpstr>
      <vt:lpstr>PowerPoint 簡報</vt:lpstr>
      <vt:lpstr>Homophonic Substitution Cipher (等價替代密碼法) </vt:lpstr>
      <vt:lpstr>Homophonic Substitution 密碼法之替代表範例 </vt:lpstr>
      <vt:lpstr>Homophonic Substitution 密碼法之替代表</vt:lpstr>
      <vt:lpstr>絕對安全/理論安全 (Perfect Security/Theoretical Security)</vt:lpstr>
      <vt:lpstr>範例 One-Time Password</vt:lpstr>
      <vt:lpstr>破解法</vt:lpstr>
      <vt:lpstr>練習：暴力法破解密碼所需時間</vt:lpstr>
      <vt:lpstr>練習：暴力法破解密碼所需時間（解）</vt:lpstr>
      <vt:lpstr>練習：暴力法破解密碼所需時間（續）</vt:lpstr>
      <vt:lpstr>頻率分析法</vt:lpstr>
      <vt:lpstr>PowerPoint 簡報</vt:lpstr>
      <vt:lpstr>Sherlock Holmes and the Dancing Men  (福爾摩斯和跳舞小人) </vt:lpstr>
      <vt:lpstr>婚姻的開始</vt:lpstr>
      <vt:lpstr>神秘的小人畫像 </vt:lpstr>
      <vt:lpstr>第二張紙條</vt:lpstr>
      <vt:lpstr>E小姐回覆</vt:lpstr>
      <vt:lpstr>密碼的破譯</vt:lpstr>
      <vt:lpstr>密碼的破譯</vt:lpstr>
      <vt:lpstr>密碼的破譯</vt:lpstr>
      <vt:lpstr>密碼的破譯</vt:lpstr>
      <vt:lpstr>第三封信</vt:lpstr>
      <vt:lpstr>Holmes解出第三封</vt:lpstr>
      <vt:lpstr>跳舞小人圖形字母對照表</vt:lpstr>
      <vt:lpstr>數位加密 </vt:lpstr>
      <vt:lpstr>Comparison of Three Popular Symmetric Encryption Algorithms</vt:lpstr>
      <vt:lpstr>Data Encryption Standard (DES)</vt:lpstr>
      <vt:lpstr>Average Time Required for Exhaustive Key Search 暴力破解所需時間</vt:lpstr>
      <vt:lpstr>Triple DES (3DES)</vt:lpstr>
      <vt:lpstr>Advanced Encryption Standard (AES)</vt:lpstr>
      <vt:lpstr>Practical Security Issues</vt:lpstr>
      <vt:lpstr>Types of Symmetric Encryption Block Cipher Encryption (Electronic CodeBook Mode 區塊加密)</vt:lpstr>
      <vt:lpstr>Types of Symmetric Encryption Stream Encryption 串流加密</vt:lpstr>
      <vt:lpstr>Block &amp; Stream Ciphers</vt:lpstr>
      <vt:lpstr>Message Authentication</vt:lpstr>
      <vt:lpstr>Message Authentication Without Confidentiality</vt:lpstr>
      <vt:lpstr>Message Authentication Using a  Message Authentication Code (MAC)</vt:lpstr>
      <vt:lpstr>Cryptographic Hash Function; h = H(M)</vt:lpstr>
      <vt:lpstr>Message Authentication Using a One-Way Hash Function (a) Using symmetric encryption</vt:lpstr>
      <vt:lpstr>Message Authentication Using a One-Way Hash Function (b) Using public-key encryption</vt:lpstr>
      <vt:lpstr>Message Authentication Using a One-Way Hash Function (c) Using secret value</vt:lpstr>
      <vt:lpstr>To be useful for message authentication,  a hash function H must have the following properties:</vt:lpstr>
      <vt:lpstr>Security of Hash Functions</vt:lpstr>
      <vt:lpstr>Public-Key Encryption Structure</vt:lpstr>
      <vt:lpstr>A Public-Key Encryption Scheme has Six Ingredients</vt:lpstr>
      <vt:lpstr>Public-Key Encryption Essential Steps</vt:lpstr>
      <vt:lpstr>Encryption with Public Key Provide Confidentiality</vt:lpstr>
      <vt:lpstr>Encryption with Private Key Provide Authentication, Data Integrity</vt:lpstr>
      <vt:lpstr>Applications for Public-Key Cryptosystems </vt:lpstr>
      <vt:lpstr>Requirements for Public-Key Cryptosystems</vt:lpstr>
      <vt:lpstr>Asymmetric Encryption Algorithms</vt:lpstr>
      <vt:lpstr>Digital Signatures</vt:lpstr>
      <vt:lpstr>Simplified Depiction of Essential Elements of Digital Signature Process</vt:lpstr>
      <vt:lpstr>Public-Key Certificate Use</vt:lpstr>
      <vt:lpstr>Digital Envelopes (a) Creation of a digital envelope</vt:lpstr>
      <vt:lpstr>Digital Envelopes (b) Opening a digital envelope</vt:lpstr>
      <vt:lpstr>Random Numbers</vt:lpstr>
      <vt:lpstr>Random Number Requirements</vt:lpstr>
      <vt:lpstr>Random versus Pseudorandom</vt:lpstr>
      <vt:lpstr>Practical Application:  Encryption of Stored Data</vt:lpstr>
      <vt:lpstr>Summary</vt:lpstr>
    </vt:vector>
  </TitlesOfParts>
  <Company>MNET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資料處理 第一章 認識電腦</dc:title>
  <dc:creator>JOSEPH</dc:creator>
  <cp:lastModifiedBy>YAO-WEN DENG</cp:lastModifiedBy>
  <cp:revision>1296</cp:revision>
  <dcterms:created xsi:type="dcterms:W3CDTF">2002-09-16T19:57:13Z</dcterms:created>
  <dcterms:modified xsi:type="dcterms:W3CDTF">2020-10-13T06:06:34Z</dcterms:modified>
</cp:coreProperties>
</file>